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4" r:id="rId2"/>
    <p:sldId id="266" r:id="rId3"/>
    <p:sldId id="265" r:id="rId4"/>
    <p:sldId id="258" r:id="rId5"/>
    <p:sldId id="260" r:id="rId6"/>
    <p:sldId id="259" r:id="rId7"/>
    <p:sldId id="268" r:id="rId8"/>
    <p:sldId id="261" r:id="rId9"/>
    <p:sldId id="267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896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AE855-4070-F84F-A7FD-C50621A172CC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6B956-AD45-F042-B2B9-C29655EE0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03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E43EC-D5A8-564B-B224-0297C7133500}" type="datetimeFigureOut">
              <a:rPr lang="en-US" smtClean="0"/>
              <a:t>5/8/2017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75AC5C-7F51-AC4B-8D21-6F262D5745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346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32888-F514-0E4C-B3A4-06F6127A6931}" type="datetime1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24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B162A-05B1-DC49-A714-258EF112FDB4}" type="datetime1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97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4C4D1F-E2D1-E143-A50C-2FE91304A7D6}" type="datetime1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239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89443-1E47-E442-9EB2-E9E9792BC517}" type="datetime1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530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31F92-CB0B-7340-BA87-BE25E6410EA9}" type="datetime1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76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3243-A0E2-544F-8FAE-7D0D43A9EEF1}" type="datetime1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748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FC66C-8433-0046-A306-60494D8BA826}" type="datetime1">
              <a:rPr lang="en-US" smtClean="0"/>
              <a:t>5/8/2017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BBDFE-B6BA-A64D-B6AD-AD84EDBC4B59}" type="datetime1">
              <a:rPr lang="en-US" smtClean="0"/>
              <a:t>5/8/2017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36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EDBCE-5AB2-6E4A-AE18-A090A1735E54}" type="datetime1">
              <a:rPr lang="en-US" smtClean="0"/>
              <a:t>5/8/2017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42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A863-E733-004A-A2D3-97A6B60A906C}" type="datetime1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680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858B2-DD9D-F44F-87C0-D16DD10D5597}" type="datetime1">
              <a:rPr lang="en-US" smtClean="0"/>
              <a:t>5/8/2017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204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995D63-0878-5D42-9802-B1CEDB72D4CD}" type="datetime1">
              <a:rPr lang="en-US" smtClean="0"/>
              <a:t>5/8/2017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85433-E4C5-194D-847C-E786E45E6A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0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61930"/>
            <a:ext cx="7124691" cy="679607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There are two </a:t>
            </a:r>
            <a:r>
              <a:rPr lang="en-US" dirty="0" smtClean="0"/>
              <a:t>effects  deterring the distribution of the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miss</a:t>
            </a:r>
            <a:r>
              <a:rPr lang="en-US" baseline="-25000" dirty="0" smtClean="0"/>
              <a:t> </a:t>
            </a:r>
            <a:r>
              <a:rPr lang="en-US" dirty="0" smtClean="0"/>
              <a:t>direction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direction of the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miss</a:t>
            </a:r>
            <a:r>
              <a:rPr lang="en-US" dirty="0" smtClean="0"/>
              <a:t> vector which is expected to be uniform and </a:t>
            </a:r>
            <a:r>
              <a:rPr lang="en-US" dirty="0" smtClean="0"/>
              <a:t>therefore goes like  </a:t>
            </a:r>
            <a:r>
              <a:rPr lang="en-US" dirty="0" smtClean="0"/>
              <a:t>phase </a:t>
            </a:r>
            <a:r>
              <a:rPr lang="en-US" dirty="0" smtClean="0"/>
              <a:t>space: 0 </a:t>
            </a:r>
            <a:r>
              <a:rPr lang="en-US" dirty="0" smtClean="0"/>
              <a:t>at 0,180</a:t>
            </a:r>
            <a:r>
              <a:rPr lang="en-US" baseline="30000" dirty="0" smtClean="0"/>
              <a:t>o</a:t>
            </a:r>
            <a:r>
              <a:rPr lang="en-US" dirty="0" smtClean="0"/>
              <a:t> and maximum at 90</a:t>
            </a:r>
            <a:r>
              <a:rPr lang="en-US" baseline="30000" dirty="0" smtClean="0"/>
              <a:t>o</a:t>
            </a:r>
            <a:r>
              <a:rPr lang="en-US" dirty="0" smtClean="0"/>
              <a:t> (due to solid angle factor sin(</a:t>
            </a:r>
            <a:r>
              <a:rPr lang="el-GR" dirty="0" smtClean="0"/>
              <a:t>θ</a:t>
            </a:r>
            <a:r>
              <a:rPr lang="en-US" dirty="0" smtClean="0"/>
              <a:t>)*d</a:t>
            </a:r>
            <a:r>
              <a:rPr lang="el-GR" dirty="0" smtClean="0"/>
              <a:t>θ</a:t>
            </a:r>
            <a:r>
              <a:rPr lang="en-US" dirty="0" smtClean="0"/>
              <a:t>*d</a:t>
            </a:r>
            <a:r>
              <a:rPr lang="el-GR" dirty="0" smtClean="0"/>
              <a:t>φ</a:t>
            </a:r>
            <a:r>
              <a:rPr lang="en-US" dirty="0" smtClean="0"/>
              <a:t>)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 smtClean="0"/>
              <a:t>The selectivity </a:t>
            </a:r>
            <a:r>
              <a:rPr lang="en-US" dirty="0" smtClean="0"/>
              <a:t>due to the cross </a:t>
            </a:r>
            <a:r>
              <a:rPr lang="en-US" dirty="0" smtClean="0"/>
              <a:t>section </a:t>
            </a:r>
            <a:r>
              <a:rPr lang="en-US" dirty="0" smtClean="0"/>
              <a:t>(1/s</a:t>
            </a:r>
            <a:r>
              <a:rPr lang="en-US" baseline="30000" dirty="0" smtClean="0"/>
              <a:t>10</a:t>
            </a:r>
            <a:r>
              <a:rPr lang="en-US" dirty="0" smtClean="0"/>
              <a:t>), </a:t>
            </a:r>
            <a:r>
              <a:rPr lang="en-US" dirty="0" smtClean="0"/>
              <a:t>which </a:t>
            </a:r>
            <a:r>
              <a:rPr lang="en-US" dirty="0" smtClean="0"/>
              <a:t>prefers nucleons with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miss</a:t>
            </a:r>
            <a:r>
              <a:rPr lang="en-US" dirty="0" smtClean="0"/>
              <a:t> </a:t>
            </a:r>
            <a:r>
              <a:rPr lang="en-US" dirty="0" smtClean="0"/>
              <a:t>that </a:t>
            </a:r>
            <a:r>
              <a:rPr lang="en-US" dirty="0" smtClean="0"/>
              <a:t>have low s </a:t>
            </a:r>
            <a:r>
              <a:rPr lang="en-US" dirty="0" err="1" smtClean="0"/>
              <a:t>i.e</a:t>
            </a:r>
            <a:r>
              <a:rPr lang="en-US" dirty="0" smtClean="0"/>
              <a:t> going </a:t>
            </a:r>
            <a:r>
              <a:rPr lang="en-US" dirty="0" smtClean="0"/>
              <a:t>forward in lab frame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convolution  </a:t>
            </a:r>
            <a:r>
              <a:rPr lang="en-US" dirty="0" smtClean="0"/>
              <a:t>of those two factors lead to a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miss</a:t>
            </a:r>
            <a:r>
              <a:rPr lang="en-US" dirty="0" smtClean="0"/>
              <a:t> distribution with a preferred direction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endParaRPr lang="en-US" baseline="30000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7372492" y="1316604"/>
            <a:ext cx="0" cy="914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72492" y="2231004"/>
            <a:ext cx="111516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7372492" y="1773804"/>
            <a:ext cx="914400" cy="914400"/>
          </a:xfrm>
          <a:prstGeom prst="arc">
            <a:avLst>
              <a:gd name="adj1" fmla="val 11057522"/>
              <a:gd name="adj2" fmla="val 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7372492" y="3560095"/>
            <a:ext cx="0" cy="914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372492" y="4459005"/>
            <a:ext cx="111516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>
            <a:off x="7372492" y="3544605"/>
            <a:ext cx="914400" cy="914400"/>
          </a:xfrm>
          <a:prstGeom prst="curvedConnector3">
            <a:avLst>
              <a:gd name="adj1" fmla="val -81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670899" y="2850078"/>
            <a:ext cx="371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30" name="TextBox 29"/>
          <p:cNvSpPr txBox="1"/>
          <p:nvPr/>
        </p:nvSpPr>
        <p:spPr>
          <a:xfrm rot="5400000">
            <a:off x="7720976" y="4638575"/>
            <a:ext cx="485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=</a:t>
            </a:r>
            <a:endParaRPr lang="en-US" sz="3600" dirty="0">
              <a:solidFill>
                <a:srgbClr val="FF0000"/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7372492" y="5372371"/>
            <a:ext cx="0" cy="914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372492" y="6286771"/>
            <a:ext cx="111516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Freeform 38"/>
          <p:cNvSpPr/>
          <p:nvPr/>
        </p:nvSpPr>
        <p:spPr>
          <a:xfrm>
            <a:off x="7372507" y="5793073"/>
            <a:ext cx="1053506" cy="523575"/>
          </a:xfrm>
          <a:custGeom>
            <a:avLst/>
            <a:gdLst>
              <a:gd name="connsiteX0" fmla="*/ 0 w 1053506"/>
              <a:gd name="connsiteY0" fmla="*/ 480196 h 523575"/>
              <a:gd name="connsiteX1" fmla="*/ 309770 w 1053506"/>
              <a:gd name="connsiteY1" fmla="*/ 20 h 523575"/>
              <a:gd name="connsiteX2" fmla="*/ 1006750 w 1053506"/>
              <a:gd name="connsiteY2" fmla="*/ 495686 h 523575"/>
              <a:gd name="connsiteX3" fmla="*/ 991262 w 1053506"/>
              <a:gd name="connsiteY3" fmla="*/ 464707 h 523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3506" h="523575">
                <a:moveTo>
                  <a:pt x="0" y="480196"/>
                </a:moveTo>
                <a:cubicBezTo>
                  <a:pt x="70989" y="238817"/>
                  <a:pt x="141978" y="-2562"/>
                  <a:pt x="309770" y="20"/>
                </a:cubicBezTo>
                <a:cubicBezTo>
                  <a:pt x="477562" y="2602"/>
                  <a:pt x="893168" y="418238"/>
                  <a:pt x="1006750" y="495686"/>
                </a:cubicBezTo>
                <a:cubicBezTo>
                  <a:pt x="1120332" y="573134"/>
                  <a:pt x="991262" y="464707"/>
                  <a:pt x="991262" y="464707"/>
                </a:cubicBezTo>
              </a:path>
            </a:pathLst>
          </a:cu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5343519" cy="35940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046" y="3494745"/>
            <a:ext cx="5178954" cy="3363255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117942" y="247833"/>
            <a:ext cx="2168965" cy="22304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1347" y="643767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62382" y="1076266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6" idx="4"/>
            <a:endCxn id="6" idx="0"/>
          </p:cNvCxnSpPr>
          <p:nvPr/>
        </p:nvCxnSpPr>
        <p:spPr>
          <a:xfrm flipV="1">
            <a:off x="7202425" y="247833"/>
            <a:ext cx="0" cy="22304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202425" y="859413"/>
            <a:ext cx="1084482" cy="4572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Arc 10"/>
          <p:cNvSpPr/>
          <p:nvPr/>
        </p:nvSpPr>
        <p:spPr>
          <a:xfrm rot="16200000">
            <a:off x="6745225" y="859413"/>
            <a:ext cx="914400" cy="914400"/>
          </a:xfrm>
          <a:prstGeom prst="arc">
            <a:avLst>
              <a:gd name="adj1" fmla="val 16200000"/>
              <a:gd name="adj2" fmla="val 390087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358792" y="643767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165.5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117942" y="1316613"/>
            <a:ext cx="21689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794113" y="2237981"/>
            <a:ext cx="1500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φ1=0±7.5</a:t>
            </a:r>
          </a:p>
          <a:p>
            <a:r>
              <a:rPr lang="el-GR" dirty="0" smtClean="0"/>
              <a:t>φ2=165.5±7.5</a:t>
            </a:r>
          </a:p>
        </p:txBody>
      </p:sp>
      <p:sp>
        <p:nvSpPr>
          <p:cNvPr id="17" name="Rectangle 16"/>
          <p:cNvSpPr/>
          <p:nvPr/>
        </p:nvSpPr>
        <p:spPr>
          <a:xfrm>
            <a:off x="7201934" y="3825920"/>
            <a:ext cx="1942066" cy="260276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6225234" y="2765143"/>
            <a:ext cx="1425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Moved down</a:t>
            </a: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6502909" y="3134475"/>
            <a:ext cx="484632" cy="97840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068705" y="3594013"/>
            <a:ext cx="3069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Recoil goes down (negative </a:t>
            </a:r>
            <a:r>
              <a:rPr lang="el-GR" dirty="0" smtClean="0">
                <a:solidFill>
                  <a:srgbClr val="FF0000"/>
                </a:solidFill>
              </a:rPr>
              <a:t>φ</a:t>
            </a:r>
            <a:r>
              <a:rPr lang="en-US" dirty="0" smtClean="0">
                <a:solidFill>
                  <a:srgbClr val="FF0000"/>
                </a:solidFill>
              </a:rPr>
              <a:t> )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10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49878" y="4118107"/>
            <a:ext cx="3515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Direction: inwards the screen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  at position (x=0,y=0)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5269634"/>
            <a:ext cx="429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Neutrons in </a:t>
            </a:r>
            <a:r>
              <a:rPr lang="en-US" dirty="0" err="1" smtClean="0">
                <a:solidFill>
                  <a:srgbClr val="008000"/>
                </a:solidFill>
              </a:rPr>
              <a:t>NeuLAND</a:t>
            </a:r>
            <a:r>
              <a:rPr lang="en-US" dirty="0" smtClean="0">
                <a:solidFill>
                  <a:srgbClr val="008000"/>
                </a:solidFill>
              </a:rPr>
              <a:t>/All Neutrons: 60/220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496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04490" cy="34696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656" y="3469660"/>
            <a:ext cx="4949344" cy="3388340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117942" y="247833"/>
            <a:ext cx="2168965" cy="22304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031347" y="1556959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62382" y="1076266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7202425" y="1316615"/>
            <a:ext cx="1084482" cy="4571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02425" y="1790512"/>
            <a:ext cx="78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-165.5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6117942" y="1316613"/>
            <a:ext cx="21689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7202425" y="247833"/>
            <a:ext cx="0" cy="22304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Arc 12"/>
          <p:cNvSpPr/>
          <p:nvPr/>
        </p:nvSpPr>
        <p:spPr>
          <a:xfrm rot="6945471">
            <a:off x="6745225" y="859413"/>
            <a:ext cx="914400" cy="914400"/>
          </a:xfrm>
          <a:prstGeom prst="arc">
            <a:avLst>
              <a:gd name="adj1" fmla="val 16200000"/>
              <a:gd name="adj2" fmla="val 390087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49636" y="2229977"/>
            <a:ext cx="1571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φ1=0±7.5</a:t>
            </a:r>
          </a:p>
          <a:p>
            <a:r>
              <a:rPr lang="el-GR" dirty="0" smtClean="0"/>
              <a:t>φ2=-165.5±7.5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109006" y="3825920"/>
            <a:ext cx="1610997" cy="260276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117942" y="2765143"/>
            <a:ext cx="1138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Moved up</a:t>
            </a:r>
            <a:endParaRPr lang="en-US" dirty="0"/>
          </a:p>
        </p:txBody>
      </p:sp>
      <p:sp>
        <p:nvSpPr>
          <p:cNvPr id="19" name="Up Arrow 18"/>
          <p:cNvSpPr/>
          <p:nvPr/>
        </p:nvSpPr>
        <p:spPr>
          <a:xfrm>
            <a:off x="6591968" y="3134475"/>
            <a:ext cx="484632" cy="978408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301032" y="3578960"/>
            <a:ext cx="2713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Recoil goes up (positive </a:t>
            </a:r>
            <a:r>
              <a:rPr lang="el-GR" dirty="0" smtClean="0">
                <a:solidFill>
                  <a:srgbClr val="FF0000"/>
                </a:solidFill>
              </a:rPr>
              <a:t>φ</a:t>
            </a:r>
            <a:r>
              <a:rPr lang="en-US" dirty="0" smtClean="0">
                <a:solidFill>
                  <a:srgbClr val="FF0000"/>
                </a:solidFill>
              </a:rPr>
              <a:t> )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11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49878" y="4290607"/>
            <a:ext cx="3515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Direction: inwards the screen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  at position (x=0,y=0)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5269634"/>
            <a:ext cx="429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Neutrons in </a:t>
            </a:r>
            <a:r>
              <a:rPr lang="en-US" dirty="0" err="1" smtClean="0">
                <a:solidFill>
                  <a:srgbClr val="008000"/>
                </a:solidFill>
              </a:rPr>
              <a:t>NeuLAND</a:t>
            </a:r>
            <a:r>
              <a:rPr lang="en-US" dirty="0" smtClean="0">
                <a:solidFill>
                  <a:srgbClr val="008000"/>
                </a:solidFill>
              </a:rPr>
              <a:t>/All Neutrons: 50/210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481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140"/>
            <a:ext cx="8479642" cy="6407900"/>
          </a:xfrm>
        </p:spPr>
        <p:txBody>
          <a:bodyPr>
            <a:normAutofit/>
          </a:bodyPr>
          <a:lstStyle/>
          <a:p>
            <a:r>
              <a:rPr lang="en-US" dirty="0" smtClean="0"/>
              <a:t>The preferred direction at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miss</a:t>
            </a:r>
            <a:r>
              <a:rPr lang="en-US" dirty="0" smtClean="0"/>
              <a:t> means </a:t>
            </a:r>
            <a:r>
              <a:rPr lang="en-US" dirty="0" smtClean="0"/>
              <a:t>there </a:t>
            </a:r>
            <a:r>
              <a:rPr lang="en-US" dirty="0" smtClean="0"/>
              <a:t>is a </a:t>
            </a:r>
            <a:r>
              <a:rPr lang="en-US" dirty="0" smtClean="0"/>
              <a:t>large </a:t>
            </a:r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 component 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large P</a:t>
            </a:r>
            <a:r>
              <a:rPr lang="en-US" baseline="-25000" dirty="0" smtClean="0"/>
              <a:t>T </a:t>
            </a:r>
            <a:r>
              <a:rPr lang="en-US" dirty="0" smtClean="0"/>
              <a:t>component leads to the break-up of </a:t>
            </a:r>
            <a:r>
              <a:rPr lang="el-GR" dirty="0" smtClean="0"/>
              <a:t>φ </a:t>
            </a:r>
            <a:r>
              <a:rPr lang="en-US" dirty="0" smtClean="0"/>
              <a:t>symmetry around 180</a:t>
            </a:r>
            <a:r>
              <a:rPr lang="en-US" baseline="30000" dirty="0" smtClean="0"/>
              <a:t>o </a:t>
            </a:r>
            <a:r>
              <a:rPr lang="en-US" dirty="0" smtClean="0"/>
              <a:t>(see next </a:t>
            </a:r>
            <a:r>
              <a:rPr lang="en-US" dirty="0" smtClean="0"/>
              <a:t>slide)</a:t>
            </a:r>
            <a:endParaRPr lang="en-US" dirty="0" smtClean="0"/>
          </a:p>
          <a:p>
            <a:r>
              <a:rPr lang="en-US" dirty="0" smtClean="0"/>
              <a:t>The break up of </a:t>
            </a:r>
            <a:r>
              <a:rPr lang="el-GR" dirty="0" smtClean="0"/>
              <a:t>φ </a:t>
            </a:r>
            <a:r>
              <a:rPr lang="en-US" dirty="0" smtClean="0"/>
              <a:t>symmetry  leads to the </a:t>
            </a:r>
            <a:r>
              <a:rPr lang="en-US" dirty="0" smtClean="0"/>
              <a:t>preferred </a:t>
            </a:r>
            <a:r>
              <a:rPr lang="en-US" dirty="0" smtClean="0"/>
              <a:t>spots for </a:t>
            </a:r>
            <a:r>
              <a:rPr lang="en-US" dirty="0" smtClean="0"/>
              <a:t>trigger protons detectors detector </a:t>
            </a:r>
            <a:r>
              <a:rPr lang="en-US" dirty="0" smtClean="0"/>
              <a:t>placement that are not anymore 180</a:t>
            </a:r>
            <a:r>
              <a:rPr lang="en-US" baseline="30000" dirty="0" smtClean="0"/>
              <a:t>o</a:t>
            </a:r>
            <a:r>
              <a:rPr lang="en-US" dirty="0" smtClean="0"/>
              <a:t> apart in </a:t>
            </a:r>
            <a:r>
              <a:rPr lang="el-GR" dirty="0" smtClean="0"/>
              <a:t>φ</a:t>
            </a:r>
            <a:endParaRPr lang="en-US" dirty="0" smtClean="0"/>
          </a:p>
          <a:p>
            <a:r>
              <a:rPr lang="en-US" dirty="0" smtClean="0"/>
              <a:t>The fact that initially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miss</a:t>
            </a:r>
            <a:r>
              <a:rPr lang="en-US" dirty="0" smtClean="0"/>
              <a:t>=-</a:t>
            </a:r>
            <a:r>
              <a:rPr lang="en-US" dirty="0" err="1" smtClean="0"/>
              <a:t>P</a:t>
            </a:r>
            <a:r>
              <a:rPr lang="en-US" baseline="-25000" dirty="0" err="1" smtClean="0"/>
              <a:t>recoil</a:t>
            </a:r>
            <a:r>
              <a:rPr lang="en-US" dirty="0" smtClean="0"/>
              <a:t> leads to preferred direction also for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recoil</a:t>
            </a:r>
            <a:r>
              <a:rPr lang="en-US" baseline="-25000" dirty="0"/>
              <a:t> </a:t>
            </a:r>
            <a:r>
              <a:rPr lang="en-US" dirty="0" smtClean="0"/>
              <a:t>which can be studied through the correlation of the </a:t>
            </a:r>
            <a:r>
              <a:rPr lang="el-GR" dirty="0" smtClean="0"/>
              <a:t>Δφ</a:t>
            </a:r>
            <a:r>
              <a:rPr lang="el-GR" baseline="-25000" dirty="0" smtClean="0"/>
              <a:t>1,2 </a:t>
            </a:r>
            <a:r>
              <a:rPr lang="en-US" dirty="0" smtClean="0"/>
              <a:t>with </a:t>
            </a:r>
            <a:r>
              <a:rPr lang="el-GR" dirty="0" smtClean="0"/>
              <a:t>φ</a:t>
            </a:r>
            <a:r>
              <a:rPr lang="en-US" baseline="-25000" dirty="0" smtClean="0"/>
              <a:t>recoil </a:t>
            </a:r>
            <a:r>
              <a:rPr lang="en-US" dirty="0" smtClean="0"/>
              <a:t>(see slides 4-9 for details).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34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0"/>
            <a:ext cx="7953034" cy="565368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457201" y="5394349"/>
            <a:ext cx="81067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/>
              <a:t>D</a:t>
            </a:r>
            <a:r>
              <a:rPr lang="en-US" dirty="0" smtClean="0"/>
              <a:t>ifference </a:t>
            </a:r>
            <a:r>
              <a:rPr lang="en-US" dirty="0"/>
              <a:t>of the azimuthal angles between the two leading protons for </a:t>
            </a:r>
            <a:r>
              <a:rPr lang="en-US" dirty="0" err="1"/>
              <a:t>P</a:t>
            </a:r>
            <a:r>
              <a:rPr lang="en-US" baseline="-25000" dirty="0" err="1"/>
              <a:t>miss</a:t>
            </a:r>
            <a:r>
              <a:rPr lang="en-US" dirty="0"/>
              <a:t>&lt;0.25 </a:t>
            </a:r>
            <a:r>
              <a:rPr lang="en-US" dirty="0" err="1"/>
              <a:t>GeV</a:t>
            </a:r>
            <a:r>
              <a:rPr lang="en-US" dirty="0"/>
              <a:t>/c (</a:t>
            </a:r>
            <a:r>
              <a:rPr lang="en-US" b="1" dirty="0"/>
              <a:t>black curve</a:t>
            </a:r>
            <a:r>
              <a:rPr lang="en-US" dirty="0"/>
              <a:t>) compared to </a:t>
            </a:r>
            <a:r>
              <a:rPr lang="en-US" dirty="0" err="1"/>
              <a:t>P</a:t>
            </a:r>
            <a:r>
              <a:rPr lang="en-US" baseline="-25000" dirty="0" err="1"/>
              <a:t>miss</a:t>
            </a:r>
            <a:r>
              <a:rPr lang="en-US" dirty="0"/>
              <a:t>&gt;0.25 </a:t>
            </a:r>
            <a:r>
              <a:rPr lang="en-US" dirty="0" err="1"/>
              <a:t>GeV</a:t>
            </a:r>
            <a:r>
              <a:rPr lang="en-US" dirty="0"/>
              <a:t>/c (</a:t>
            </a:r>
            <a:r>
              <a:rPr lang="en-US" b="1" dirty="0">
                <a:solidFill>
                  <a:srgbClr val="FF0000"/>
                </a:solidFill>
              </a:rPr>
              <a:t>red curve</a:t>
            </a:r>
            <a:r>
              <a:rPr lang="en-US" dirty="0" smtClean="0"/>
              <a:t>). Two peaks are present at the difference for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miss</a:t>
            </a:r>
            <a:r>
              <a:rPr lang="en-US" dirty="0" smtClean="0"/>
              <a:t>&gt;0.25 </a:t>
            </a:r>
            <a:r>
              <a:rPr lang="en-US" dirty="0" err="1" smtClean="0"/>
              <a:t>GeV</a:t>
            </a:r>
            <a:r>
              <a:rPr lang="en-US" dirty="0" smtClean="0"/>
              <a:t>/c and |</a:t>
            </a:r>
            <a:r>
              <a:rPr lang="en-US" dirty="0" err="1" smtClean="0"/>
              <a:t>s,t,u</a:t>
            </a:r>
            <a:r>
              <a:rPr lang="en-US" dirty="0" smtClean="0"/>
              <a:t>|&gt;2 (</a:t>
            </a:r>
            <a:r>
              <a:rPr lang="en-US" dirty="0" err="1" smtClean="0"/>
              <a:t>GeV</a:t>
            </a:r>
            <a:r>
              <a:rPr lang="en-US" dirty="0" smtClean="0"/>
              <a:t>/c)</a:t>
            </a:r>
            <a:r>
              <a:rPr lang="en-US" baseline="30000" dirty="0" smtClean="0"/>
              <a:t>2</a:t>
            </a:r>
            <a:r>
              <a:rPr lang="en-US" dirty="0" smtClean="0"/>
              <a:t> at 180</a:t>
            </a:r>
            <a:r>
              <a:rPr lang="el-GR" dirty="0" smtClean="0"/>
              <a:t>±</a:t>
            </a:r>
            <a:r>
              <a:rPr lang="en-US" dirty="0" smtClean="0"/>
              <a:t>14.5. 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32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7-05-05 at 3.20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10" r="-12710"/>
          <a:stretch>
            <a:fillRect/>
          </a:stretch>
        </p:blipFill>
        <p:spPr>
          <a:xfrm>
            <a:off x="-616880" y="2920"/>
            <a:ext cx="6502495" cy="357612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046" y="3371102"/>
            <a:ext cx="5194443" cy="34868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027" y="-77450"/>
            <a:ext cx="3768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Correlation of </a:t>
            </a:r>
            <a:r>
              <a:rPr lang="el-GR" dirty="0" smtClean="0">
                <a:solidFill>
                  <a:srgbClr val="FF0000"/>
                </a:solidFill>
              </a:rPr>
              <a:t>Δφ=|φ</a:t>
            </a:r>
            <a:r>
              <a:rPr lang="el-GR" baseline="-25000" dirty="0" smtClean="0">
                <a:solidFill>
                  <a:srgbClr val="FF0000"/>
                </a:solidFill>
              </a:rPr>
              <a:t>1</a:t>
            </a:r>
            <a:r>
              <a:rPr lang="el-GR" dirty="0" smtClean="0">
                <a:solidFill>
                  <a:srgbClr val="FF0000"/>
                </a:solidFill>
              </a:rPr>
              <a:t>-φ</a:t>
            </a:r>
            <a:r>
              <a:rPr lang="el-GR" baseline="-25000" dirty="0" smtClean="0">
                <a:solidFill>
                  <a:srgbClr val="FF0000"/>
                </a:solidFill>
              </a:rPr>
              <a:t>2</a:t>
            </a:r>
            <a:r>
              <a:rPr lang="el-GR" dirty="0" smtClean="0">
                <a:solidFill>
                  <a:srgbClr val="FF0000"/>
                </a:solidFill>
              </a:rPr>
              <a:t>| </a:t>
            </a:r>
            <a:r>
              <a:rPr lang="en-US" dirty="0" smtClean="0">
                <a:solidFill>
                  <a:srgbClr val="FF0000"/>
                </a:solidFill>
              </a:rPr>
              <a:t>with </a:t>
            </a:r>
            <a:r>
              <a:rPr lang="el-GR" dirty="0" smtClean="0">
                <a:solidFill>
                  <a:srgbClr val="FF0000"/>
                </a:solidFill>
              </a:rPr>
              <a:t>φ</a:t>
            </a:r>
            <a:r>
              <a:rPr lang="en-US" baseline="-25000" dirty="0" smtClean="0">
                <a:solidFill>
                  <a:srgbClr val="FF0000"/>
                </a:solidFill>
              </a:rPr>
              <a:t>recoil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95703" y="2447772"/>
            <a:ext cx="35313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Recoil events at </a:t>
            </a:r>
            <a:r>
              <a:rPr lang="en-US" dirty="0" err="1" smtClean="0">
                <a:solidFill>
                  <a:srgbClr val="FF0000"/>
                </a:solidFill>
              </a:rPr>
              <a:t>NeuLAND</a:t>
            </a:r>
            <a:r>
              <a:rPr lang="en-US" dirty="0" smtClean="0">
                <a:solidFill>
                  <a:srgbClr val="FF0000"/>
                </a:solidFill>
              </a:rPr>
              <a:t> plane (+14 m from the target) with </a:t>
            </a:r>
            <a:r>
              <a:rPr lang="el-GR" dirty="0" smtClean="0">
                <a:solidFill>
                  <a:srgbClr val="FF0000"/>
                </a:solidFill>
              </a:rPr>
              <a:t>ΝΟ</a:t>
            </a:r>
            <a:r>
              <a:rPr lang="en-US" dirty="0" smtClean="0">
                <a:solidFill>
                  <a:srgbClr val="FF0000"/>
                </a:solidFill>
              </a:rPr>
              <a:t> cut due to the magnet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878" y="3794942"/>
            <a:ext cx="3515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Direction: inwards the screen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  at position (x=0,y=0)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1418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7-05-05 at 3.20.4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10" r="-12710"/>
          <a:stretch>
            <a:fillRect/>
          </a:stretch>
        </p:blipFill>
        <p:spPr>
          <a:xfrm>
            <a:off x="-616880" y="2920"/>
            <a:ext cx="6502495" cy="3576121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3092" y="3379659"/>
            <a:ext cx="5240908" cy="34783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5027" y="-77450"/>
            <a:ext cx="3768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Correlation of </a:t>
            </a:r>
            <a:r>
              <a:rPr lang="el-GR" dirty="0" smtClean="0">
                <a:solidFill>
                  <a:srgbClr val="FF0000"/>
                </a:solidFill>
              </a:rPr>
              <a:t>Δφ=|φ</a:t>
            </a:r>
            <a:r>
              <a:rPr lang="el-GR" baseline="-25000" dirty="0" smtClean="0">
                <a:solidFill>
                  <a:srgbClr val="FF0000"/>
                </a:solidFill>
              </a:rPr>
              <a:t>1</a:t>
            </a:r>
            <a:r>
              <a:rPr lang="el-GR" dirty="0" smtClean="0">
                <a:solidFill>
                  <a:srgbClr val="FF0000"/>
                </a:solidFill>
              </a:rPr>
              <a:t>-φ</a:t>
            </a:r>
            <a:r>
              <a:rPr lang="el-GR" baseline="-25000" dirty="0" smtClean="0">
                <a:solidFill>
                  <a:srgbClr val="FF0000"/>
                </a:solidFill>
              </a:rPr>
              <a:t>2</a:t>
            </a:r>
            <a:r>
              <a:rPr lang="el-GR" dirty="0" smtClean="0">
                <a:solidFill>
                  <a:srgbClr val="FF0000"/>
                </a:solidFill>
              </a:rPr>
              <a:t>| </a:t>
            </a:r>
            <a:r>
              <a:rPr lang="en-US" dirty="0" smtClean="0">
                <a:solidFill>
                  <a:srgbClr val="FF0000"/>
                </a:solidFill>
              </a:rPr>
              <a:t>with </a:t>
            </a:r>
            <a:r>
              <a:rPr lang="el-GR" dirty="0" smtClean="0">
                <a:solidFill>
                  <a:srgbClr val="FF0000"/>
                </a:solidFill>
              </a:rPr>
              <a:t>φ</a:t>
            </a:r>
            <a:r>
              <a:rPr lang="en-US" baseline="-25000" dirty="0" smtClean="0">
                <a:solidFill>
                  <a:srgbClr val="FF0000"/>
                </a:solidFill>
              </a:rPr>
              <a:t>recoil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95703" y="2447772"/>
            <a:ext cx="35313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Recoil events at </a:t>
            </a:r>
            <a:r>
              <a:rPr lang="en-US" dirty="0" err="1" smtClean="0">
                <a:solidFill>
                  <a:srgbClr val="FF0000"/>
                </a:solidFill>
              </a:rPr>
              <a:t>NeuLAND</a:t>
            </a:r>
            <a:r>
              <a:rPr lang="en-US" dirty="0" smtClean="0">
                <a:solidFill>
                  <a:srgbClr val="FF0000"/>
                </a:solidFill>
              </a:rPr>
              <a:t> plane (+14 m from the target) with cut due to the magnet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99434" y="3717493"/>
            <a:ext cx="1099681" cy="260276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5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9878" y="3794942"/>
            <a:ext cx="3515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Direction: inwards the screen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  at position (x=0,y=0)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049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533996" cy="37174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7001" y="3479712"/>
            <a:ext cx="5117000" cy="337828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117942" y="3717493"/>
            <a:ext cx="2137407" cy="260276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15881" y="247833"/>
            <a:ext cx="15004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φ1=-90±7.5</a:t>
            </a:r>
          </a:p>
          <a:p>
            <a:r>
              <a:rPr lang="el-GR" dirty="0" smtClean="0"/>
              <a:t>φ2=104.5±7.5</a:t>
            </a:r>
          </a:p>
        </p:txBody>
      </p:sp>
      <p:sp>
        <p:nvSpPr>
          <p:cNvPr id="9" name="Oval 8"/>
          <p:cNvSpPr/>
          <p:nvPr/>
        </p:nvSpPr>
        <p:spPr>
          <a:xfrm>
            <a:off x="6117942" y="247833"/>
            <a:ext cx="2168965" cy="22304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341530" y="107909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46865" y="2237982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6117942" y="1316613"/>
            <a:ext cx="21689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9" idx="4"/>
            <a:endCxn id="9" idx="0"/>
          </p:cNvCxnSpPr>
          <p:nvPr/>
        </p:nvCxnSpPr>
        <p:spPr>
          <a:xfrm flipV="1">
            <a:off x="7202425" y="247833"/>
            <a:ext cx="0" cy="22304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7202425" y="356260"/>
            <a:ext cx="386921" cy="9603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Arc 22"/>
          <p:cNvSpPr/>
          <p:nvPr/>
        </p:nvSpPr>
        <p:spPr>
          <a:xfrm rot="16200000">
            <a:off x="6745225" y="859413"/>
            <a:ext cx="914400" cy="914400"/>
          </a:xfrm>
          <a:prstGeom prst="arc">
            <a:avLst>
              <a:gd name="adj1" fmla="val 16200000"/>
              <a:gd name="adj2" fmla="val 135173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6358792" y="643767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104.5</a:t>
            </a:r>
            <a:endParaRPr lang="en-US" dirty="0"/>
          </a:p>
        </p:txBody>
      </p:sp>
      <p:sp>
        <p:nvSpPr>
          <p:cNvPr id="25" name="Arc 24"/>
          <p:cNvSpPr/>
          <p:nvPr/>
        </p:nvSpPr>
        <p:spPr>
          <a:xfrm rot="10800000">
            <a:off x="6946864" y="934363"/>
            <a:ext cx="719433" cy="839450"/>
          </a:xfrm>
          <a:prstGeom prst="arc">
            <a:avLst>
              <a:gd name="adj1" fmla="val 17069004"/>
              <a:gd name="adj2" fmla="val 29048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540885" y="1409545"/>
            <a:ext cx="489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-</a:t>
            </a:r>
            <a:r>
              <a:rPr lang="el-GR" dirty="0" smtClean="0"/>
              <a:t>90</a:t>
            </a:r>
            <a:endParaRPr lang="en-US" dirty="0"/>
          </a:p>
        </p:txBody>
      </p:sp>
      <p:sp>
        <p:nvSpPr>
          <p:cNvPr id="27" name="Right Arrow 26"/>
          <p:cNvSpPr/>
          <p:nvPr/>
        </p:nvSpPr>
        <p:spPr>
          <a:xfrm>
            <a:off x="6540885" y="31134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543293" y="2765143"/>
            <a:ext cx="3052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Moved to the right (</a:t>
            </a:r>
            <a:r>
              <a:rPr lang="en-US" dirty="0" err="1" smtClean="0"/>
              <a:t>NeuLAND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022239" y="3732983"/>
            <a:ext cx="3502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Recoil centered around the horizon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6</a:t>
            </a:fld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49878" y="4441273"/>
            <a:ext cx="3515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Direction: inwards the screen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  at position (x=0,y=0)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4543" y="5269634"/>
            <a:ext cx="449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Neutrons in </a:t>
            </a:r>
            <a:r>
              <a:rPr lang="en-US" dirty="0" err="1" smtClean="0">
                <a:solidFill>
                  <a:srgbClr val="008000"/>
                </a:solidFill>
              </a:rPr>
              <a:t>NeuLAND</a:t>
            </a:r>
            <a:r>
              <a:rPr lang="en-US" dirty="0" smtClean="0">
                <a:solidFill>
                  <a:srgbClr val="008000"/>
                </a:solidFill>
              </a:rPr>
              <a:t>/All Neutrons: 220/290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190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5614" y="3291708"/>
            <a:ext cx="5268386" cy="356629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20637"/>
            <a:ext cx="5095704" cy="3384288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6117942" y="247833"/>
            <a:ext cx="2168965" cy="22304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341530" y="2237982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946865" y="115913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202425" y="1316614"/>
            <a:ext cx="386921" cy="11617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Arc 11"/>
          <p:cNvSpPr/>
          <p:nvPr/>
        </p:nvSpPr>
        <p:spPr>
          <a:xfrm rot="9804777">
            <a:off x="6745225" y="859413"/>
            <a:ext cx="914400" cy="914400"/>
          </a:xfrm>
          <a:prstGeom prst="arc">
            <a:avLst>
              <a:gd name="adj1" fmla="val 16200000"/>
              <a:gd name="adj2" fmla="val 135173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202466" y="1565904"/>
            <a:ext cx="78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r>
              <a:rPr lang="el-GR" dirty="0" smtClean="0"/>
              <a:t>104.5</a:t>
            </a:r>
            <a:endParaRPr lang="en-US" dirty="0"/>
          </a:p>
        </p:txBody>
      </p:sp>
      <p:sp>
        <p:nvSpPr>
          <p:cNvPr id="14" name="Arc 13"/>
          <p:cNvSpPr/>
          <p:nvPr/>
        </p:nvSpPr>
        <p:spPr>
          <a:xfrm rot="16200000">
            <a:off x="6809906" y="974338"/>
            <a:ext cx="719433" cy="839450"/>
          </a:xfrm>
          <a:prstGeom prst="arc">
            <a:avLst>
              <a:gd name="adj1" fmla="val 17069004"/>
              <a:gd name="adj2" fmla="val 29048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6117942" y="1316613"/>
            <a:ext cx="21689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202425" y="247833"/>
            <a:ext cx="0" cy="22304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03825" y="760372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90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62953" y="3363651"/>
            <a:ext cx="3502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Recoil centered around the horizon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2953" y="3806203"/>
            <a:ext cx="3515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Direction: inwards the screen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  at position (x=0,y=0)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Right Arrow 20"/>
          <p:cNvSpPr/>
          <p:nvPr/>
        </p:nvSpPr>
        <p:spPr>
          <a:xfrm>
            <a:off x="6540885" y="3113400"/>
            <a:ext cx="978408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543293" y="2765143"/>
            <a:ext cx="3052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Moved to the right (</a:t>
            </a:r>
            <a:r>
              <a:rPr lang="en-US" dirty="0" err="1" smtClean="0"/>
              <a:t>NeuLAND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6946865" y="3598032"/>
            <a:ext cx="1579823" cy="2722221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0" y="5269634"/>
            <a:ext cx="4460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Neutrons in </a:t>
            </a:r>
            <a:r>
              <a:rPr lang="en-US" dirty="0" err="1" smtClean="0">
                <a:solidFill>
                  <a:srgbClr val="008000"/>
                </a:solidFill>
              </a:rPr>
              <a:t>NeuLAND</a:t>
            </a:r>
            <a:r>
              <a:rPr lang="en-US" dirty="0" smtClean="0">
                <a:solidFill>
                  <a:srgbClr val="008000"/>
                </a:solidFill>
              </a:rPr>
              <a:t>/All Neutrons: 200/270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15881" y="247833"/>
            <a:ext cx="1571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φ</a:t>
            </a:r>
            <a:r>
              <a:rPr lang="el-GR" dirty="0" smtClean="0"/>
              <a:t>1=90±7.5</a:t>
            </a:r>
          </a:p>
          <a:p>
            <a:r>
              <a:rPr lang="el-GR" dirty="0" smtClean="0"/>
              <a:t>φ2=</a:t>
            </a:r>
            <a:r>
              <a:rPr lang="en-US" dirty="0" smtClean="0"/>
              <a:t>-</a:t>
            </a:r>
            <a:r>
              <a:rPr lang="el-GR" dirty="0" smtClean="0"/>
              <a:t>104.5±7.5</a:t>
            </a:r>
          </a:p>
        </p:txBody>
      </p:sp>
    </p:spTree>
    <p:extLst>
      <p:ext uri="{BB962C8B-B14F-4D97-AF65-F5344CB8AC3E}">
        <p14:creationId xmlns:p14="http://schemas.microsoft.com/office/powerpoint/2010/main" val="3306138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281565" cy="35237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3281" y="3410051"/>
            <a:ext cx="5140719" cy="344794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117942" y="247833"/>
            <a:ext cx="2168965" cy="22304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533723" y="107909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946865" y="2237982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6117942" y="1316613"/>
            <a:ext cx="21689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stCxn id="6" idx="4"/>
            <a:endCxn id="6" idx="0"/>
          </p:cNvCxnSpPr>
          <p:nvPr/>
        </p:nvCxnSpPr>
        <p:spPr>
          <a:xfrm flipV="1">
            <a:off x="7202425" y="247833"/>
            <a:ext cx="0" cy="22304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358792" y="643767"/>
            <a:ext cx="59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75.5</a:t>
            </a:r>
            <a:endParaRPr lang="en-US" dirty="0"/>
          </a:p>
        </p:txBody>
      </p:sp>
      <p:sp>
        <p:nvSpPr>
          <p:cNvPr id="12" name="Arc 11"/>
          <p:cNvSpPr/>
          <p:nvPr/>
        </p:nvSpPr>
        <p:spPr>
          <a:xfrm rot="10800000">
            <a:off x="6946864" y="934363"/>
            <a:ext cx="719433" cy="839450"/>
          </a:xfrm>
          <a:prstGeom prst="arc">
            <a:avLst>
              <a:gd name="adj1" fmla="val 17069004"/>
              <a:gd name="adj2" fmla="val 29048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540885" y="1409545"/>
            <a:ext cx="489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-</a:t>
            </a:r>
            <a:r>
              <a:rPr lang="el-GR" dirty="0" smtClean="0"/>
              <a:t>90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 flipH="1" flipV="1">
            <a:off x="6745225" y="356260"/>
            <a:ext cx="457200" cy="9603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/>
        </p:nvSpPr>
        <p:spPr>
          <a:xfrm rot="16200000">
            <a:off x="6745225" y="859413"/>
            <a:ext cx="914400" cy="914400"/>
          </a:xfrm>
          <a:prstGeom prst="arc">
            <a:avLst>
              <a:gd name="adj1" fmla="val 16200000"/>
              <a:gd name="adj2" fmla="val 2024450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66297" y="3717493"/>
            <a:ext cx="1477702" cy="260276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050667" y="1914816"/>
            <a:ext cx="13851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φ1=-90±7.5</a:t>
            </a:r>
          </a:p>
          <a:p>
            <a:r>
              <a:rPr lang="el-GR" dirty="0" smtClean="0"/>
              <a:t>φ2=75.5±7.5</a:t>
            </a:r>
          </a:p>
        </p:txBody>
      </p:sp>
      <p:sp>
        <p:nvSpPr>
          <p:cNvPr id="19" name="Left Arrow 18"/>
          <p:cNvSpPr/>
          <p:nvPr/>
        </p:nvSpPr>
        <p:spPr>
          <a:xfrm>
            <a:off x="6256021" y="3005216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053018" y="2765143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Moved to the left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04133" y="3365928"/>
            <a:ext cx="3502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Recoil centered around the horizon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8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449878" y="3794942"/>
            <a:ext cx="3515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Direction: inwards the screen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  at position (x=0,y=0)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5269634"/>
            <a:ext cx="417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Neutrons in </a:t>
            </a:r>
            <a:r>
              <a:rPr lang="en-US" dirty="0" err="1" smtClean="0">
                <a:solidFill>
                  <a:srgbClr val="008000"/>
                </a:solidFill>
              </a:rPr>
              <a:t>NeuLAND</a:t>
            </a:r>
            <a:r>
              <a:rPr lang="en-US" dirty="0" smtClean="0">
                <a:solidFill>
                  <a:srgbClr val="008000"/>
                </a:solidFill>
              </a:rPr>
              <a:t>/All Neutrons: 5/280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951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9188" y="3365928"/>
            <a:ext cx="5304811" cy="349207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85433-E4C5-194D-847C-E786E45E6AD3}" type="slidenum">
              <a:rPr lang="en-US" smtClean="0"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-1"/>
            <a:ext cx="5405474" cy="34630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2953" y="3365928"/>
            <a:ext cx="3502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Recoil centered around the horizon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878" y="3794942"/>
            <a:ext cx="3515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Beam Direction: inwards the screen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   at position (x=0,y=0)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0667" y="1914816"/>
            <a:ext cx="1454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φ</a:t>
            </a:r>
            <a:r>
              <a:rPr lang="el-GR" dirty="0" smtClean="0"/>
              <a:t>1=90±7.5</a:t>
            </a:r>
          </a:p>
          <a:p>
            <a:r>
              <a:rPr lang="el-GR" dirty="0" smtClean="0"/>
              <a:t>φ2=</a:t>
            </a:r>
            <a:r>
              <a:rPr lang="en-US" dirty="0" smtClean="0"/>
              <a:t>-</a:t>
            </a:r>
            <a:r>
              <a:rPr lang="el-GR" dirty="0" smtClean="0"/>
              <a:t>75.5±7.5</a:t>
            </a:r>
          </a:p>
        </p:txBody>
      </p:sp>
      <p:sp>
        <p:nvSpPr>
          <p:cNvPr id="10" name="Oval 9"/>
          <p:cNvSpPr/>
          <p:nvPr/>
        </p:nvSpPr>
        <p:spPr>
          <a:xfrm>
            <a:off x="6117942" y="247833"/>
            <a:ext cx="2168965" cy="223049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946865" y="46468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435745" y="2059595"/>
            <a:ext cx="511120" cy="480693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6117942" y="1316613"/>
            <a:ext cx="21689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183064" y="1545484"/>
            <a:ext cx="66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</a:t>
            </a:r>
            <a:r>
              <a:rPr lang="el-GR" dirty="0" smtClean="0"/>
              <a:t>75.5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714539" y="711827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90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6675527" y="1316614"/>
            <a:ext cx="526900" cy="1053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 rot="10800000">
            <a:off x="6675527" y="859413"/>
            <a:ext cx="914400" cy="914400"/>
          </a:xfrm>
          <a:prstGeom prst="arc">
            <a:avLst>
              <a:gd name="adj1" fmla="val 17244370"/>
              <a:gd name="adj2" fmla="val 19498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7202425" y="247833"/>
            <a:ext cx="0" cy="22304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Arc 23"/>
          <p:cNvSpPr/>
          <p:nvPr/>
        </p:nvSpPr>
        <p:spPr>
          <a:xfrm rot="16200000">
            <a:off x="6821012" y="983595"/>
            <a:ext cx="719433" cy="839450"/>
          </a:xfrm>
          <a:prstGeom prst="arc">
            <a:avLst>
              <a:gd name="adj1" fmla="val 17069004"/>
              <a:gd name="adj2" fmla="val 290487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7868137" y="3717493"/>
            <a:ext cx="1275861" cy="2602760"/>
          </a:xfrm>
          <a:prstGeom prst="rect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Left Arrow 26"/>
          <p:cNvSpPr/>
          <p:nvPr/>
        </p:nvSpPr>
        <p:spPr>
          <a:xfrm>
            <a:off x="6256021" y="3005216"/>
            <a:ext cx="978408" cy="4846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053018" y="2703183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Moved to the left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0" y="5269634"/>
            <a:ext cx="417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Neutrons in </a:t>
            </a:r>
            <a:r>
              <a:rPr lang="en-US" dirty="0" err="1" smtClean="0">
                <a:solidFill>
                  <a:srgbClr val="008000"/>
                </a:solidFill>
              </a:rPr>
              <a:t>NeuLAND</a:t>
            </a:r>
            <a:r>
              <a:rPr lang="en-US" dirty="0" smtClean="0">
                <a:solidFill>
                  <a:srgbClr val="008000"/>
                </a:solidFill>
              </a:rPr>
              <a:t>/All Neutrons: 8/270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836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1577</TotalTime>
  <Words>527</Words>
  <Application>Microsoft Office PowerPoint</Application>
  <PresentationFormat>On-screen Show (4:3)</PresentationFormat>
  <Paragraphs>85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Stanford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Georgios Laskaris</dc:creator>
  <cp:lastModifiedBy>eip</cp:lastModifiedBy>
  <cp:revision>102</cp:revision>
  <dcterms:created xsi:type="dcterms:W3CDTF">2017-05-05T18:43:55Z</dcterms:created>
  <dcterms:modified xsi:type="dcterms:W3CDTF">2017-05-08T10:55:19Z</dcterms:modified>
</cp:coreProperties>
</file>