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407" r:id="rId2"/>
    <p:sldId id="406" r:id="rId3"/>
    <p:sldId id="408" r:id="rId4"/>
    <p:sldId id="413" r:id="rId5"/>
    <p:sldId id="409" r:id="rId6"/>
    <p:sldId id="410" r:id="rId7"/>
    <p:sldId id="412" r:id="rId8"/>
    <p:sldId id="41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BEFAEC"/>
    <a:srgbClr val="30F0C2"/>
    <a:srgbClr val="3333FF"/>
    <a:srgbClr val="3366FF"/>
    <a:srgbClr val="00FFFF"/>
    <a:srgbClr val="66FFFF"/>
    <a:srgbClr val="66FFCC"/>
    <a:srgbClr val="00FFCC"/>
    <a:srgbClr val="0027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63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6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BE3164-FA28-478A-B6A7-A7D41094A386}" type="datetimeFigureOut">
              <a:rPr lang="ru-RU" smtClean="0"/>
              <a:pPr/>
              <a:t>30.04.2025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3FE573-B462-489F-BECE-3C162AAD3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990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Zinchenko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701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Zinchenko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115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Zinchenko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448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Zinchenko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801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Zinchenko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460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Zinchenko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529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Zinchenko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343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Zinchenko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344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Zinchenko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725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Zinchenko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62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Zinchenko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976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 Zinchenko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599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stomShape 1"/>
          <p:cNvSpPr/>
          <p:nvPr/>
        </p:nvSpPr>
        <p:spPr>
          <a:xfrm>
            <a:off x="65310" y="2570400"/>
            <a:ext cx="12060624" cy="868717"/>
          </a:xfrm>
          <a:prstGeom prst="roundRect">
            <a:avLst>
              <a:gd name="adj" fmla="val 16667"/>
            </a:avLst>
          </a:prstGeom>
          <a:gradFill>
            <a:gsLst>
              <a:gs pos="5000">
                <a:srgbClr val="30F0C2"/>
              </a:gs>
              <a:gs pos="100000">
                <a:srgbClr val="4C99FF"/>
              </a:gs>
            </a:gsLst>
            <a:lin ang="0"/>
          </a:gradFill>
          <a:ln w="127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" name="CustomShape 1"/>
          <p:cNvSpPr/>
          <p:nvPr/>
        </p:nvSpPr>
        <p:spPr>
          <a:xfrm>
            <a:off x="174160" y="2649600"/>
            <a:ext cx="11799383" cy="705425"/>
          </a:xfrm>
          <a:prstGeom prst="roundRect">
            <a:avLst>
              <a:gd name="adj" fmla="val 16667"/>
            </a:avLst>
          </a:prstGeom>
          <a:gradFill>
            <a:gsLst>
              <a:gs pos="5000">
                <a:srgbClr val="002776"/>
              </a:gs>
              <a:gs pos="100000">
                <a:srgbClr val="4C99FF"/>
              </a:gs>
            </a:gsLst>
            <a:lin ang="0"/>
          </a:gradFill>
          <a:ln w="127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" name="CustomShape 7"/>
          <p:cNvSpPr/>
          <p:nvPr/>
        </p:nvSpPr>
        <p:spPr>
          <a:xfrm>
            <a:off x="265117" y="2667600"/>
            <a:ext cx="11519040" cy="64807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07" tIns="49604" rIns="99207" bIns="49604"/>
          <a:lstStyle/>
          <a:p>
            <a:pPr marL="715963" indent="-357188" algn="ctr"/>
            <a:r>
              <a:rPr lang="en-US" sz="3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Ξ </a:t>
            </a:r>
            <a:r>
              <a:rPr lang="en-US" sz="3600" spc="-1" baseline="300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̶  </a:t>
            </a:r>
            <a:r>
              <a:rPr lang="en-US" sz="3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reconstruction in Run 8 </a:t>
            </a:r>
            <a:endParaRPr lang="en-US" sz="36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6" name="Рисунок 2"/>
          <p:cNvPicPr>
            <a:picLocks noChangeAspect="1"/>
          </p:cNvPicPr>
          <p:nvPr/>
        </p:nvPicPr>
        <p:blipFill>
          <a:blip r:embed="rId2" cstate="print"/>
          <a:stretch/>
        </p:blipFill>
        <p:spPr>
          <a:xfrm>
            <a:off x="10483366" y="2598952"/>
            <a:ext cx="1440000" cy="812746"/>
          </a:xfrm>
          <a:prstGeom prst="rect">
            <a:avLst/>
          </a:prstGeom>
          <a:ln>
            <a:noFill/>
          </a:ln>
        </p:spPr>
      </p:pic>
      <p:sp>
        <p:nvSpPr>
          <p:cNvPr id="6" name="CustomShape 6"/>
          <p:cNvSpPr/>
          <p:nvPr/>
        </p:nvSpPr>
        <p:spPr>
          <a:xfrm>
            <a:off x="2769604" y="5037095"/>
            <a:ext cx="6714720" cy="107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" tIns="45000" rIns="18000" bIns="45000"/>
          <a:lstStyle/>
          <a:p>
            <a:pPr marL="914400" indent="-439560" algn="ctr">
              <a:lnSpc>
                <a:spcPct val="98000"/>
              </a:lnSpc>
            </a:pPr>
            <a:r>
              <a:rPr lang="en-US" sz="2000" b="0" strike="noStrike" spc="-1" dirty="0">
                <a:solidFill>
                  <a:srgbClr val="002776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r>
              <a:rPr lang="en-US" sz="2000" b="0" strike="noStrike" spc="-1" dirty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J. </a:t>
            </a:r>
            <a:r>
              <a:rPr lang="en-US" sz="2000" b="0" strike="noStrike" spc="-1" dirty="0" err="1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Drnoyan</a:t>
            </a:r>
            <a:r>
              <a:rPr lang="en-US" sz="2000" b="0" strike="noStrike" spc="-1" dirty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, </a:t>
            </a:r>
            <a:r>
              <a:rPr lang="en-US" sz="2000" b="0" strike="noStrike" spc="-1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V</a:t>
            </a:r>
            <a:r>
              <a:rPr lang="en-US" sz="2000" b="0" strike="noStrike" spc="-1" dirty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. Vasendina,  </a:t>
            </a:r>
            <a:r>
              <a:rPr lang="en-US" sz="2000" b="0" u="sng" strike="noStrike" spc="-1" dirty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A.  Zinchenko</a:t>
            </a:r>
            <a:r>
              <a:rPr lang="en-US" sz="2000" b="0" strike="noStrike" spc="-1" dirty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, </a:t>
            </a:r>
            <a:r>
              <a:rPr lang="en-US" sz="2000" spc="-1" dirty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000" b="0" strike="noStrike" spc="-1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R</a:t>
            </a:r>
            <a:r>
              <a:rPr lang="en-US" sz="2000" b="0" strike="noStrike" spc="-1" dirty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. </a:t>
            </a:r>
            <a:r>
              <a:rPr lang="en-US" sz="2000" b="0" strike="noStrike" spc="-1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Zinchenko</a:t>
            </a:r>
          </a:p>
          <a:p>
            <a:pPr marL="914400" indent="-439560" algn="ctr">
              <a:lnSpc>
                <a:spcPct val="98000"/>
              </a:lnSpc>
            </a:pPr>
            <a:endParaRPr lang="en-US" sz="2000" spc="-1" dirty="0" smtClean="0">
              <a:solidFill>
                <a:schemeClr val="accent6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marL="914400" indent="-439560" algn="ctr">
              <a:lnSpc>
                <a:spcPct val="98000"/>
              </a:lnSpc>
            </a:pPr>
            <a:r>
              <a:rPr lang="en-US" sz="2000" spc="-1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30</a:t>
            </a:r>
            <a:r>
              <a:rPr lang="en-US" sz="2000" b="0" strike="noStrike" spc="-1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.04.2025</a:t>
            </a:r>
            <a:endParaRPr lang="en-US" sz="2000" b="0" strike="noStrike" spc="-1" dirty="0">
              <a:solidFill>
                <a:schemeClr val="accent6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 indent="-439560" algn="ctr">
              <a:lnSpc>
                <a:spcPct val="100000"/>
              </a:lnSpc>
              <a:spcBef>
                <a:spcPts val="1199"/>
              </a:spcBef>
            </a:pPr>
            <a:r>
              <a:rPr lang="en-US" sz="1800" b="0" i="1" strike="noStrike" spc="-1" dirty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    </a:t>
            </a:r>
            <a:endParaRPr lang="en-US" sz="1800" b="0" strike="noStrike" spc="-1" dirty="0">
              <a:solidFill>
                <a:schemeClr val="accent6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14400" indent="-439560" algn="ctr">
              <a:lnSpc>
                <a:spcPct val="98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14400" indent="-439560" algn="ctr">
              <a:lnSpc>
                <a:spcPct val="98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39560" algn="ctr">
              <a:lnSpc>
                <a:spcPct val="98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39560" algn="ctr">
              <a:lnSpc>
                <a:spcPct val="100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CustomShape 5"/>
          <p:cNvSpPr/>
          <p:nvPr/>
        </p:nvSpPr>
        <p:spPr>
          <a:xfrm>
            <a:off x="9724680" y="6599880"/>
            <a:ext cx="2117160" cy="253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7EFEE10D-5E29-4ACA-9CF2-75B0DCD0C19E}" type="slidenum">
              <a:rPr lang="en-US" sz="1400" b="0" strike="noStrike" spc="-1">
                <a:solidFill>
                  <a:srgbClr val="002776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pPr algn="r">
                <a:lnSpc>
                  <a:spcPct val="100000"/>
                </a:lnSpc>
              </a:pPr>
              <a:t>1</a:t>
            </a:fld>
            <a:endParaRPr lang="en-US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CustomShape 1"/>
          <p:cNvSpPr/>
          <p:nvPr/>
        </p:nvSpPr>
        <p:spPr>
          <a:xfrm>
            <a:off x="65160" y="48960"/>
            <a:ext cx="12059280" cy="867240"/>
          </a:xfrm>
          <a:prstGeom prst="roundRect">
            <a:avLst>
              <a:gd name="adj" fmla="val 16667"/>
            </a:avLst>
          </a:prstGeom>
          <a:gradFill>
            <a:gsLst>
              <a:gs pos="5000">
                <a:srgbClr val="30F0C2"/>
              </a:gs>
              <a:gs pos="100000">
                <a:srgbClr val="4C99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29" name="CustomShape 2"/>
          <p:cNvSpPr/>
          <p:nvPr/>
        </p:nvSpPr>
        <p:spPr>
          <a:xfrm>
            <a:off x="174240" y="130680"/>
            <a:ext cx="11797920" cy="704160"/>
          </a:xfrm>
          <a:prstGeom prst="roundRect">
            <a:avLst>
              <a:gd name="adj" fmla="val 16667"/>
            </a:avLst>
          </a:prstGeom>
          <a:gradFill>
            <a:gsLst>
              <a:gs pos="5000">
                <a:srgbClr val="002776"/>
              </a:gs>
              <a:gs pos="100000">
                <a:srgbClr val="4C99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30" name="CustomShape 3"/>
          <p:cNvSpPr/>
          <p:nvPr/>
        </p:nvSpPr>
        <p:spPr>
          <a:xfrm>
            <a:off x="264960" y="146520"/>
            <a:ext cx="11517480" cy="64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49680" rIns="99360" bIns="49680"/>
          <a:lstStyle/>
          <a:p>
            <a:pPr marL="716040" indent="-355680">
              <a:lnSpc>
                <a:spcPct val="10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Steps towards </a:t>
            </a:r>
            <a:r>
              <a:rPr lang="en-US" sz="3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Ξ </a:t>
            </a:r>
            <a:r>
              <a:rPr lang="en-US" sz="3600" spc="-1" baseline="300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̶</a:t>
            </a:r>
            <a:r>
              <a:rPr lang="en-US" sz="36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 analysis   </a:t>
            </a:r>
            <a:endParaRPr lang="en-US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2" name="CustomShape 5"/>
          <p:cNvSpPr/>
          <p:nvPr/>
        </p:nvSpPr>
        <p:spPr>
          <a:xfrm>
            <a:off x="9724680" y="6599880"/>
            <a:ext cx="2117160" cy="253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7EFEE10D-5E29-4ACA-9CF2-75B0DCD0C19E}" type="slidenum">
              <a:rPr lang="en-US" sz="1400" b="0" strike="noStrike" spc="-1">
                <a:solidFill>
                  <a:srgbClr val="002776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pPr algn="r">
                <a:lnSpc>
                  <a:spcPct val="100000"/>
                </a:lnSpc>
              </a:pPr>
              <a:t>2</a:t>
            </a:fld>
            <a:endParaRPr lang="en-US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34" name="Рисунок 2"/>
          <p:cNvPicPr/>
          <p:nvPr/>
        </p:nvPicPr>
        <p:blipFill>
          <a:blip r:embed="rId2" cstate="print"/>
          <a:stretch/>
        </p:blipFill>
        <p:spPr>
          <a:xfrm>
            <a:off x="10620000" y="108000"/>
            <a:ext cx="1438560" cy="811440"/>
          </a:xfrm>
          <a:prstGeom prst="rect">
            <a:avLst/>
          </a:prstGeom>
          <a:ln>
            <a:noFill/>
          </a:ln>
        </p:spPr>
      </p:pic>
      <p:pic>
        <p:nvPicPr>
          <p:cNvPr id="335" name="Рисунок 334"/>
          <p:cNvPicPr/>
          <p:nvPr/>
        </p:nvPicPr>
        <p:blipFill>
          <a:blip r:embed="rId3" cstate="print"/>
          <a:stretch/>
        </p:blipFill>
        <p:spPr>
          <a:xfrm>
            <a:off x="360000" y="1527621"/>
            <a:ext cx="5868000" cy="4527720"/>
          </a:xfrm>
          <a:prstGeom prst="rect">
            <a:avLst/>
          </a:prstGeom>
          <a:ln>
            <a:noFill/>
          </a:ln>
        </p:spPr>
      </p:pic>
      <p:sp>
        <p:nvSpPr>
          <p:cNvPr id="336" name="CustomShape 7"/>
          <p:cNvSpPr/>
          <p:nvPr/>
        </p:nvSpPr>
        <p:spPr>
          <a:xfrm>
            <a:off x="3178655" y="3229490"/>
            <a:ext cx="730800" cy="365040"/>
          </a:xfrm>
          <a:prstGeom prst="ellipse">
            <a:avLst/>
          </a:prstGeom>
          <a:solidFill>
            <a:srgbClr val="729FC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7" name="CustomShape 8"/>
          <p:cNvSpPr/>
          <p:nvPr/>
        </p:nvSpPr>
        <p:spPr>
          <a:xfrm>
            <a:off x="3997156" y="3150000"/>
            <a:ext cx="1279440" cy="456480"/>
          </a:xfrm>
          <a:prstGeom prst="rect">
            <a:avLst/>
          </a:prstGeom>
          <a:solidFill>
            <a:srgbClr val="729FC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8" name="CustomShape 9"/>
          <p:cNvSpPr/>
          <p:nvPr/>
        </p:nvSpPr>
        <p:spPr>
          <a:xfrm>
            <a:off x="2361103" y="2863956"/>
            <a:ext cx="1664359" cy="343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“golden” runs</a:t>
            </a:r>
            <a:endParaRPr lang="en-US" sz="1800" b="0" strike="noStrike" spc="-1" dirty="0">
              <a:solidFill>
                <a:srgbClr val="0000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9" name="CustomShape 10"/>
          <p:cNvSpPr/>
          <p:nvPr/>
        </p:nvSpPr>
        <p:spPr>
          <a:xfrm>
            <a:off x="3729071" y="2705830"/>
            <a:ext cx="1716120" cy="4262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“platinum” runs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0" name="CustomShape 11"/>
          <p:cNvSpPr/>
          <p:nvPr/>
        </p:nvSpPr>
        <p:spPr>
          <a:xfrm>
            <a:off x="6735029" y="1922342"/>
            <a:ext cx="4647674" cy="353252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 dirty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100 runs with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l-GR" baseline="-25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/event </a:t>
            </a:r>
            <a:r>
              <a:rPr lang="en-US" sz="1800" b="0" strike="noStrike" spc="-1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Arial"/>
                <a:cs typeface="Times New Roman" pitchFamily="18" charset="0"/>
              </a:rPr>
              <a:t>&gt; </a:t>
            </a:r>
            <a:r>
              <a:rPr lang="en-US" sz="1800" b="0" strike="noStrike" spc="-1" dirty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Arial"/>
                <a:cs typeface="Times New Roman" pitchFamily="18" charset="0"/>
              </a:rPr>
              <a:t>0.017, ~</a:t>
            </a:r>
            <a:r>
              <a:rPr lang="en-US" sz="1800" b="0" strike="noStrike" spc="-1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Arial"/>
                <a:cs typeface="Times New Roman" pitchFamily="18" charset="0"/>
              </a:rPr>
              <a:t>60M </a:t>
            </a:r>
            <a:r>
              <a:rPr lang="en-US" sz="1800" b="0" strike="noStrike" spc="-1" dirty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Arial"/>
                <a:cs typeface="Times New Roman" pitchFamily="18" charset="0"/>
              </a:rPr>
              <a:t>events with reconstructed vertex (</a:t>
            </a:r>
            <a:r>
              <a:rPr lang="en-US" sz="1800" b="0" strike="noStrike" spc="-1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Arial"/>
                <a:cs typeface="Times New Roman" pitchFamily="18" charset="0"/>
              </a:rPr>
              <a:t>N</a:t>
            </a:r>
            <a:r>
              <a:rPr lang="en-US" sz="1800" b="0" strike="noStrike" spc="-1" baseline="-25000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Arial"/>
                <a:cs typeface="Times New Roman" pitchFamily="18" charset="0"/>
              </a:rPr>
              <a:t>vtx</a:t>
            </a:r>
            <a:r>
              <a:rPr lang="en-US" sz="1800" b="0" strike="noStrike" spc="-1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Arial"/>
                <a:cs typeface="Times New Roman" pitchFamily="18" charset="0"/>
              </a:rPr>
              <a:t> &gt;</a:t>
            </a:r>
            <a:r>
              <a:rPr lang="en-US" sz="1800" b="0" strike="noStrike" spc="-1" dirty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Arial"/>
                <a:cs typeface="Times New Roman" pitchFamily="18" charset="0"/>
              </a:rPr>
              <a:t>1)</a:t>
            </a:r>
            <a:endParaRPr lang="en-US" sz="1800" b="0" strike="noStrike" spc="-1" dirty="0">
              <a:solidFill>
                <a:schemeClr val="accent6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Times New Roman" pitchFamily="18" charset="0"/>
              <a:cs typeface="Times New Roman" pitchFamily="18" charset="0"/>
            </a:endParaRPr>
          </a:p>
          <a:p>
            <a:endParaRPr lang="en-US" sz="1800" b="0" strike="noStrike" spc="-1" dirty="0">
              <a:solidFill>
                <a:schemeClr val="accent6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Times New Roman" pitchFamily="18" charset="0"/>
              <a:cs typeface="Times New Roman" pitchFamily="18" charset="0"/>
            </a:endParaRPr>
          </a:p>
          <a:p>
            <a:r>
              <a:rPr lang="en-US" spc="-1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Ξ </a:t>
            </a:r>
            <a:r>
              <a:rPr lang="en-US" spc="-1" baseline="30000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̶ </a:t>
            </a:r>
            <a:r>
              <a:rPr lang="en-US" sz="1800" b="1" strike="noStrike" spc="-1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Arial"/>
                <a:cs typeface="Times New Roman" pitchFamily="18" charset="0"/>
              </a:rPr>
              <a:t> </a:t>
            </a:r>
            <a:r>
              <a:rPr lang="en-US" sz="1800" strike="noStrike" spc="-1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Arial"/>
                <a:cs typeface="Times New Roman" pitchFamily="18" charset="0"/>
              </a:rPr>
              <a:t>selection in “platinum”, </a:t>
            </a:r>
            <a:r>
              <a:rPr lang="en-US" spc="-1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Arial"/>
                <a:cs typeface="Times New Roman" pitchFamily="18" charset="0"/>
              </a:rPr>
              <a:t>“golden” and “bronze” runs (19M)</a:t>
            </a:r>
          </a:p>
          <a:p>
            <a:endParaRPr lang="en-US" spc="-1" dirty="0" smtClean="0">
              <a:solidFill>
                <a:schemeClr val="accent6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Times New Roman" pitchFamily="18" charset="0"/>
              <a:ea typeface="Arial"/>
              <a:cs typeface="Times New Roman" pitchFamily="18" charset="0"/>
            </a:endParaRPr>
          </a:p>
          <a:p>
            <a:r>
              <a:rPr lang="en-US" sz="1800" strike="noStrike" spc="-1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Production Dec. 2024</a:t>
            </a:r>
            <a:endParaRPr lang="en-US" sz="1800" strike="noStrike" spc="-1" dirty="0">
              <a:solidFill>
                <a:schemeClr val="accent6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CustomShape 8"/>
          <p:cNvSpPr/>
          <p:nvPr/>
        </p:nvSpPr>
        <p:spPr>
          <a:xfrm>
            <a:off x="6421821" y="1545021"/>
            <a:ext cx="5425972" cy="4067504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30F0C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" name="Прямоугольник 16"/>
          <p:cNvSpPr/>
          <p:nvPr/>
        </p:nvSpPr>
        <p:spPr>
          <a:xfrm>
            <a:off x="1534328" y="3685769"/>
            <a:ext cx="1555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 pitchFamily="34" charset="0"/>
                <a:ea typeface="Arial"/>
                <a:cs typeface="Arial" pitchFamily="34" charset="0"/>
              </a:rPr>
              <a:t>“bronze” runs</a:t>
            </a:r>
            <a:endParaRPr lang="ru-RU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CustomShape 7"/>
          <p:cNvSpPr/>
          <p:nvPr/>
        </p:nvSpPr>
        <p:spPr>
          <a:xfrm>
            <a:off x="2415340" y="4070318"/>
            <a:ext cx="730800" cy="365040"/>
          </a:xfrm>
          <a:prstGeom prst="ellipse">
            <a:avLst/>
          </a:prstGeom>
          <a:solidFill>
            <a:srgbClr val="729FC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cxnSp>
        <p:nvCxnSpPr>
          <p:cNvPr id="20" name="Прямая соединительная линия 19"/>
          <p:cNvCxnSpPr/>
          <p:nvPr/>
        </p:nvCxnSpPr>
        <p:spPr>
          <a:xfrm>
            <a:off x="1303283" y="3600000"/>
            <a:ext cx="4677103" cy="1051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xi_13cuts_38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0359" y="2823394"/>
            <a:ext cx="4320000" cy="2966240"/>
          </a:xfrm>
          <a:prstGeom prst="rect">
            <a:avLst/>
          </a:prstGeom>
        </p:spPr>
      </p:pic>
      <p:sp>
        <p:nvSpPr>
          <p:cNvPr id="387" name="CustomShape 1"/>
          <p:cNvSpPr/>
          <p:nvPr/>
        </p:nvSpPr>
        <p:spPr>
          <a:xfrm>
            <a:off x="65160" y="48960"/>
            <a:ext cx="12060000" cy="867960"/>
          </a:xfrm>
          <a:prstGeom prst="roundRect">
            <a:avLst>
              <a:gd name="adj" fmla="val 16667"/>
            </a:avLst>
          </a:prstGeom>
          <a:gradFill>
            <a:gsLst>
              <a:gs pos="5000">
                <a:srgbClr val="30F0C2"/>
              </a:gs>
              <a:gs pos="100000">
                <a:srgbClr val="4C99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8" name="CustomShape 2"/>
          <p:cNvSpPr/>
          <p:nvPr/>
        </p:nvSpPr>
        <p:spPr>
          <a:xfrm>
            <a:off x="174240" y="130680"/>
            <a:ext cx="11798640" cy="704880"/>
          </a:xfrm>
          <a:prstGeom prst="roundRect">
            <a:avLst>
              <a:gd name="adj" fmla="val 16667"/>
            </a:avLst>
          </a:prstGeom>
          <a:gradFill>
            <a:gsLst>
              <a:gs pos="5000">
                <a:srgbClr val="002776"/>
              </a:gs>
              <a:gs pos="100000">
                <a:srgbClr val="4C99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ru-RU" dirty="0"/>
          </a:p>
        </p:txBody>
      </p:sp>
      <p:sp>
        <p:nvSpPr>
          <p:cNvPr id="389" name="CustomShape 3"/>
          <p:cNvSpPr/>
          <p:nvPr/>
        </p:nvSpPr>
        <p:spPr>
          <a:xfrm>
            <a:off x="264960" y="146520"/>
            <a:ext cx="11518200" cy="64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49680" rIns="99360" bIns="49680"/>
          <a:lstStyle/>
          <a:p>
            <a:pPr marL="716040" indent="-356400"/>
            <a:r>
              <a:rPr lang="en-US" sz="3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Ξ </a:t>
            </a:r>
            <a:r>
              <a:rPr lang="en-US" sz="3600" spc="-1" baseline="300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̶   </a:t>
            </a:r>
            <a:r>
              <a:rPr lang="en-US" sz="3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→ Λ +</a:t>
            </a:r>
            <a:r>
              <a:rPr lang="en-US" sz="3600" spc="-1" baseline="1010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r>
              <a:rPr lang="en-US" sz="3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π </a:t>
            </a:r>
            <a:r>
              <a:rPr lang="en-US" sz="3600" spc="-1" baseline="300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̶ </a:t>
            </a:r>
            <a:r>
              <a:rPr lang="en-US" sz="3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: old </a:t>
            </a:r>
            <a:r>
              <a:rPr lang="en-US" sz="3600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vs</a:t>
            </a:r>
            <a:r>
              <a:rPr lang="en-US" sz="3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new production (~20M)</a:t>
            </a:r>
            <a:endParaRPr lang="en-US" sz="36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1" name="CustomShape 5"/>
          <p:cNvSpPr/>
          <p:nvPr/>
        </p:nvSpPr>
        <p:spPr>
          <a:xfrm>
            <a:off x="9724680" y="6599880"/>
            <a:ext cx="2117880" cy="253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D67D8F48-DFD0-4BF1-9F89-E8C456CC7EC1}" type="slidenum">
              <a:rPr lang="en-US" sz="1400" b="0" strike="noStrike" spc="-1">
                <a:solidFill>
                  <a:srgbClr val="002776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pPr algn="r">
                <a:lnSpc>
                  <a:spcPct val="100000"/>
                </a:lnSpc>
              </a:pPr>
              <a:t>3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93" name="Рисунок 2"/>
          <p:cNvPicPr/>
          <p:nvPr/>
        </p:nvPicPr>
        <p:blipFill>
          <a:blip r:embed="rId3" cstate="print"/>
          <a:stretch/>
        </p:blipFill>
        <p:spPr>
          <a:xfrm>
            <a:off x="10620000" y="108000"/>
            <a:ext cx="1439280" cy="812160"/>
          </a:xfrm>
          <a:prstGeom prst="rect">
            <a:avLst/>
          </a:prstGeom>
          <a:ln>
            <a:noFill/>
          </a:ln>
        </p:spPr>
      </p:pic>
      <p:pic>
        <p:nvPicPr>
          <p:cNvPr id="15" name="Рисунок 218"/>
          <p:cNvPicPr>
            <a:picLocks noChangeAspect="1"/>
          </p:cNvPicPr>
          <p:nvPr/>
        </p:nvPicPr>
        <p:blipFill>
          <a:blip r:embed="rId4" cstate="print"/>
          <a:stretch/>
        </p:blipFill>
        <p:spPr>
          <a:xfrm>
            <a:off x="360000" y="900000"/>
            <a:ext cx="4320000" cy="2877476"/>
          </a:xfrm>
          <a:prstGeom prst="rect">
            <a:avLst/>
          </a:prstGeom>
          <a:ln>
            <a:noFill/>
          </a:ln>
        </p:spPr>
      </p:pic>
      <p:pic>
        <p:nvPicPr>
          <p:cNvPr id="16" name="Рисунок 221"/>
          <p:cNvPicPr>
            <a:picLocks noChangeAspect="1"/>
          </p:cNvPicPr>
          <p:nvPr/>
        </p:nvPicPr>
        <p:blipFill>
          <a:blip r:embed="rId5" cstate="print"/>
          <a:stretch/>
        </p:blipFill>
        <p:spPr>
          <a:xfrm>
            <a:off x="360000" y="3960000"/>
            <a:ext cx="4320000" cy="2877476"/>
          </a:xfrm>
          <a:prstGeom prst="rect">
            <a:avLst/>
          </a:prstGeom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1550277" y="3578773"/>
            <a:ext cx="2096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Old production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36686" y="2112580"/>
            <a:ext cx="3657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Production Dec. 2024, “golden” runs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CustomShape 1"/>
          <p:cNvSpPr/>
          <p:nvPr/>
        </p:nvSpPr>
        <p:spPr>
          <a:xfrm>
            <a:off x="65160" y="48960"/>
            <a:ext cx="12060000" cy="867960"/>
          </a:xfrm>
          <a:prstGeom prst="roundRect">
            <a:avLst>
              <a:gd name="adj" fmla="val 16667"/>
            </a:avLst>
          </a:prstGeom>
          <a:gradFill>
            <a:gsLst>
              <a:gs pos="5000">
                <a:srgbClr val="30F0C2"/>
              </a:gs>
              <a:gs pos="100000">
                <a:srgbClr val="4C99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8" name="CustomShape 2"/>
          <p:cNvSpPr/>
          <p:nvPr/>
        </p:nvSpPr>
        <p:spPr>
          <a:xfrm>
            <a:off x="174240" y="130680"/>
            <a:ext cx="11798640" cy="704880"/>
          </a:xfrm>
          <a:prstGeom prst="roundRect">
            <a:avLst>
              <a:gd name="adj" fmla="val 16667"/>
            </a:avLst>
          </a:prstGeom>
          <a:gradFill>
            <a:gsLst>
              <a:gs pos="5000">
                <a:srgbClr val="002776"/>
              </a:gs>
              <a:gs pos="100000">
                <a:srgbClr val="4C99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9" name="CustomShape 3"/>
          <p:cNvSpPr/>
          <p:nvPr/>
        </p:nvSpPr>
        <p:spPr>
          <a:xfrm>
            <a:off x="264960" y="146520"/>
            <a:ext cx="11518200" cy="64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49680" rIns="99360" bIns="49680"/>
          <a:lstStyle/>
          <a:p>
            <a:pPr marL="716040" indent="-356400">
              <a:lnSpc>
                <a:spcPct val="100000"/>
              </a:lnSpc>
            </a:pPr>
            <a:r>
              <a:rPr lang="en-US" sz="3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Ξ </a:t>
            </a:r>
            <a:r>
              <a:rPr lang="en-US" sz="3600" spc="-1" baseline="300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̶  </a:t>
            </a:r>
            <a:r>
              <a:rPr lang="en-US" sz="3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MC</a:t>
            </a:r>
            <a:r>
              <a:rPr lang="en-US" sz="36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: 15 cuts </a:t>
            </a:r>
            <a:r>
              <a:rPr lang="en-US" sz="3600" b="0" strike="noStrike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vs</a:t>
            </a:r>
            <a:r>
              <a:rPr lang="en-US" sz="36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13 cuts      </a:t>
            </a:r>
            <a:endParaRPr lang="en-US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1" name="CustomShape 5"/>
          <p:cNvSpPr/>
          <p:nvPr/>
        </p:nvSpPr>
        <p:spPr>
          <a:xfrm>
            <a:off x="9724680" y="6599880"/>
            <a:ext cx="2117880" cy="253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D67D8F48-DFD0-4BF1-9F89-E8C456CC7EC1}" type="slidenum">
              <a:rPr lang="en-US" sz="1400" b="0" strike="noStrike" spc="-1">
                <a:solidFill>
                  <a:srgbClr val="002776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pPr algn="r">
                <a:lnSpc>
                  <a:spcPct val="100000"/>
                </a:lnSpc>
              </a:pPr>
              <a:t>4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93" name="Рисунок 2"/>
          <p:cNvPicPr/>
          <p:nvPr/>
        </p:nvPicPr>
        <p:blipFill>
          <a:blip r:embed="rId2" cstate="print"/>
          <a:stretch/>
        </p:blipFill>
        <p:spPr>
          <a:xfrm>
            <a:off x="10620000" y="108000"/>
            <a:ext cx="1439280" cy="812160"/>
          </a:xfrm>
          <a:prstGeom prst="rect">
            <a:avLst/>
          </a:prstGeom>
          <a:ln>
            <a:noFill/>
          </a:ln>
        </p:spPr>
      </p:pic>
      <p:pic>
        <p:nvPicPr>
          <p:cNvPr id="7" name="Рисунок 6" descr="Xi_MC_15cuts_31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310" y="1049556"/>
            <a:ext cx="4680000" cy="3213426"/>
          </a:xfrm>
          <a:prstGeom prst="rect">
            <a:avLst/>
          </a:prstGeom>
        </p:spPr>
      </p:pic>
      <p:pic>
        <p:nvPicPr>
          <p:cNvPr id="8" name="Рисунок 7" descr="Xi_MC_10M_26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95158" y="1045052"/>
            <a:ext cx="4680000" cy="321342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67861" y="4549676"/>
            <a:ext cx="1165597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MC: DCM-SMM, 10M events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spc="-1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Selection cuts (13):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“chi2s[0]&gt;4&amp;&amp;chi2s[1]&gt;2&amp;&amp;chi2s3[1]&gt;5&amp;&amp;chi2s3[2]&gt;3&amp;&amp;chi2h&lt;10&amp;&amp;chi2L&lt;10&amp;&amp;angle&lt;0.02&amp;&amp;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angL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&lt;0.07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 &amp;&amp;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distL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&lt;0.8&amp;&amp;path&gt;3&amp;&amp;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pathL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&gt;13&amp;&amp;c2pv&lt;5&amp;&amp;d2pv&lt;0.4“</a:t>
            </a:r>
          </a:p>
          <a:p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“pts3[0]&gt;0.1&amp;&amp; pts3[0]&lt;0.4&amp;&amp;pts3[1]&gt;0.05&amp;&amp;pts3[1]&lt;0.4&amp;&amp;pts3[2]&gt;0.2&amp;&amp;ppps3[2]&gt;1”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“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pathL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&gt;path&amp;&amp;abs(massL-1.1157)&lt;0.00625”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CustomShape 1"/>
          <p:cNvSpPr/>
          <p:nvPr/>
        </p:nvSpPr>
        <p:spPr>
          <a:xfrm>
            <a:off x="65160" y="48960"/>
            <a:ext cx="12060000" cy="867960"/>
          </a:xfrm>
          <a:prstGeom prst="roundRect">
            <a:avLst>
              <a:gd name="adj" fmla="val 16667"/>
            </a:avLst>
          </a:prstGeom>
          <a:gradFill>
            <a:gsLst>
              <a:gs pos="5000">
                <a:srgbClr val="30F0C2"/>
              </a:gs>
              <a:gs pos="100000">
                <a:srgbClr val="4C99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8" name="CustomShape 2"/>
          <p:cNvSpPr/>
          <p:nvPr/>
        </p:nvSpPr>
        <p:spPr>
          <a:xfrm>
            <a:off x="174240" y="130680"/>
            <a:ext cx="11798640" cy="704880"/>
          </a:xfrm>
          <a:prstGeom prst="roundRect">
            <a:avLst>
              <a:gd name="adj" fmla="val 16667"/>
            </a:avLst>
          </a:prstGeom>
          <a:gradFill>
            <a:gsLst>
              <a:gs pos="5000">
                <a:srgbClr val="002776"/>
              </a:gs>
              <a:gs pos="100000">
                <a:srgbClr val="4C99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9" name="CustomShape 3"/>
          <p:cNvSpPr/>
          <p:nvPr/>
        </p:nvSpPr>
        <p:spPr>
          <a:xfrm>
            <a:off x="264960" y="146520"/>
            <a:ext cx="11518200" cy="64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49680" rIns="99360" bIns="49680"/>
          <a:lstStyle/>
          <a:p>
            <a:pPr marL="716040" indent="-356400">
              <a:lnSpc>
                <a:spcPct val="100000"/>
              </a:lnSpc>
            </a:pPr>
            <a:r>
              <a:rPr lang="en-US" sz="3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Ξ </a:t>
            </a:r>
            <a:r>
              <a:rPr lang="en-US" sz="3600" spc="-1" baseline="300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̶  </a:t>
            </a:r>
            <a:r>
              <a:rPr lang="en-US" sz="36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: “golden”, “platinum”, “bronze” runs     </a:t>
            </a:r>
            <a:endParaRPr lang="en-US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1" name="CustomShape 5"/>
          <p:cNvSpPr/>
          <p:nvPr/>
        </p:nvSpPr>
        <p:spPr>
          <a:xfrm>
            <a:off x="9724680" y="6599880"/>
            <a:ext cx="2117880" cy="253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D67D8F48-DFD0-4BF1-9F89-E8C456CC7EC1}" type="slidenum">
              <a:rPr lang="en-US" sz="1400" b="0" strike="noStrike" spc="-1">
                <a:solidFill>
                  <a:srgbClr val="002776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pPr algn="r">
                <a:lnSpc>
                  <a:spcPct val="100000"/>
                </a:lnSpc>
              </a:pPr>
              <a:t>5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93" name="Рисунок 2"/>
          <p:cNvPicPr/>
          <p:nvPr/>
        </p:nvPicPr>
        <p:blipFill>
          <a:blip r:embed="rId2" cstate="print"/>
          <a:stretch/>
        </p:blipFill>
        <p:spPr>
          <a:xfrm>
            <a:off x="10620000" y="108000"/>
            <a:ext cx="1439280" cy="812160"/>
          </a:xfrm>
          <a:prstGeom prst="rect">
            <a:avLst/>
          </a:prstGeom>
          <a:ln>
            <a:noFill/>
          </a:ln>
        </p:spPr>
      </p:pic>
      <p:sp>
        <p:nvSpPr>
          <p:cNvPr id="9" name="TextShape 6"/>
          <p:cNvSpPr txBox="1"/>
          <p:nvPr/>
        </p:nvSpPr>
        <p:spPr>
          <a:xfrm>
            <a:off x="136634" y="3928469"/>
            <a:ext cx="12055366" cy="96935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               “Golden” </a:t>
            </a:r>
            <a:r>
              <a:rPr lang="en-US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runs                                        “Platinum” runs                                        “Bronze” runs</a:t>
            </a:r>
          </a:p>
          <a:p>
            <a:endParaRPr lang="en-US" spc="-1" dirty="0" smtClean="0">
              <a:solidFill>
                <a:srgbClr val="C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b="1" spc="-1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13 cuts for “golden” runs, 19M events</a:t>
            </a:r>
          </a:p>
          <a:p>
            <a:r>
              <a:rPr lang="en-US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pc="-1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</a:p>
          <a:p>
            <a:endParaRPr lang="en-US" sz="1800" b="0" strike="noStrike" spc="-1" dirty="0">
              <a:solidFill>
                <a:schemeClr val="accent6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TextShape 6"/>
          <p:cNvSpPr txBox="1"/>
          <p:nvPr/>
        </p:nvSpPr>
        <p:spPr>
          <a:xfrm>
            <a:off x="4014952" y="3960000"/>
            <a:ext cx="4135821" cy="149305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 lang="en-US" sz="1800" b="0" strike="noStrike" spc="-1" dirty="0">
              <a:solidFill>
                <a:schemeClr val="accent6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TextShape 6"/>
          <p:cNvSpPr txBox="1"/>
          <p:nvPr/>
        </p:nvSpPr>
        <p:spPr>
          <a:xfrm>
            <a:off x="8056179" y="3960000"/>
            <a:ext cx="4135821" cy="149305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 lang="en-US" sz="1800" b="0" strike="noStrike" spc="-1" dirty="0">
              <a:solidFill>
                <a:schemeClr val="accent6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TextShape 6"/>
          <p:cNvSpPr txBox="1"/>
          <p:nvPr/>
        </p:nvSpPr>
        <p:spPr>
          <a:xfrm>
            <a:off x="220717" y="5119288"/>
            <a:ext cx="11603420" cy="146018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 pitchFamily="34" charset="0"/>
                <a:cs typeface="Arial" pitchFamily="34" charset="0"/>
              </a:rPr>
              <a:t>Selection cuts: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“chi2s[0]&gt;4&amp;&amp;chi2s[1]&gt;2.5&amp;&amp;chi2s3[1]&gt;6&amp;&amp;chi2s3[2]&gt;3&amp;&amp;chi2h&lt;10&amp;&amp;chi2L&lt;7&amp;&amp;angle&lt;0.02angL&lt;0.07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&amp;&amp;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distL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&lt;1&amp;&amp;path&gt;2&amp;&amp;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pathL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&gt;7&amp;&amp;c2pv&lt;6&amp;&amp;d2pv&lt;0.2”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“pts3[0]&gt;0.1&amp;&amp;pts3[0]&lt;0.4&amp;&amp;pts3[1]&gt;0.05&amp;&amp; pts3[1]&lt; 0.4&amp;&amp;pts3[2]&gt;0.4&amp;&amp;ppps3[2]&gt;1&amp;&amp;c2s3[0]&lt;4&amp;&amp;c2s3[1]&lt;4” “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pathL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&gt;path&amp;&amp;abs(massL-1.1157)&lt;0.00625” </a:t>
            </a:r>
            <a:b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US" sz="1800" b="0" strike="noStrike" spc="-1" dirty="0">
              <a:solidFill>
                <a:schemeClr val="accent6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Рисунок 13" descr="xi_13cuts_38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000" y="1080001"/>
            <a:ext cx="4032000" cy="2768491"/>
          </a:xfrm>
          <a:prstGeom prst="rect">
            <a:avLst/>
          </a:prstGeom>
        </p:spPr>
      </p:pic>
      <p:pic>
        <p:nvPicPr>
          <p:cNvPr id="12" name="Рисунок 11" descr="Xi_plat_19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8000" y="1080001"/>
            <a:ext cx="4032000" cy="276849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000" y="1080001"/>
            <a:ext cx="4032000" cy="27853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CustomShape 1"/>
          <p:cNvSpPr/>
          <p:nvPr/>
        </p:nvSpPr>
        <p:spPr>
          <a:xfrm>
            <a:off x="65160" y="48960"/>
            <a:ext cx="12060000" cy="867960"/>
          </a:xfrm>
          <a:prstGeom prst="roundRect">
            <a:avLst>
              <a:gd name="adj" fmla="val 16667"/>
            </a:avLst>
          </a:prstGeom>
          <a:gradFill>
            <a:gsLst>
              <a:gs pos="5000">
                <a:srgbClr val="30F0C2"/>
              </a:gs>
              <a:gs pos="100000">
                <a:srgbClr val="4C99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8" name="CustomShape 2"/>
          <p:cNvSpPr/>
          <p:nvPr/>
        </p:nvSpPr>
        <p:spPr>
          <a:xfrm>
            <a:off x="174240" y="130680"/>
            <a:ext cx="11798640" cy="704880"/>
          </a:xfrm>
          <a:prstGeom prst="roundRect">
            <a:avLst>
              <a:gd name="adj" fmla="val 16667"/>
            </a:avLst>
          </a:prstGeom>
          <a:gradFill>
            <a:gsLst>
              <a:gs pos="5000">
                <a:srgbClr val="002776"/>
              </a:gs>
              <a:gs pos="100000">
                <a:srgbClr val="4C99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9" name="CustomShape 3"/>
          <p:cNvSpPr/>
          <p:nvPr/>
        </p:nvSpPr>
        <p:spPr>
          <a:xfrm>
            <a:off x="264960" y="146520"/>
            <a:ext cx="11518200" cy="64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49680" rIns="99360" bIns="49680"/>
          <a:lstStyle/>
          <a:p>
            <a:pPr marL="716040" indent="-356400">
              <a:lnSpc>
                <a:spcPct val="100000"/>
              </a:lnSpc>
            </a:pPr>
            <a:r>
              <a:rPr lang="en-US" sz="3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Ξ </a:t>
            </a:r>
            <a:r>
              <a:rPr lang="en-US" sz="3600" spc="-1" baseline="300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̶  </a:t>
            </a:r>
            <a:r>
              <a:rPr lang="en-US" sz="3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: “platinum” runs (cuts for “golden” runs)</a:t>
            </a:r>
            <a:r>
              <a:rPr lang="en-US" sz="36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     </a:t>
            </a:r>
            <a:endParaRPr lang="en-US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1" name="CustomShape 5"/>
          <p:cNvSpPr/>
          <p:nvPr/>
        </p:nvSpPr>
        <p:spPr>
          <a:xfrm>
            <a:off x="9724680" y="6599880"/>
            <a:ext cx="2117880" cy="253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D67D8F48-DFD0-4BF1-9F89-E8C456CC7EC1}" type="slidenum">
              <a:rPr lang="en-US" sz="1400" b="0" strike="noStrike" spc="-1">
                <a:solidFill>
                  <a:srgbClr val="002776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pPr algn="r">
                <a:lnSpc>
                  <a:spcPct val="100000"/>
                </a:lnSpc>
              </a:pPr>
              <a:t>6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93" name="Рисунок 2"/>
          <p:cNvPicPr/>
          <p:nvPr/>
        </p:nvPicPr>
        <p:blipFill>
          <a:blip r:embed="rId2" cstate="print"/>
          <a:stretch/>
        </p:blipFill>
        <p:spPr>
          <a:xfrm>
            <a:off x="10620000" y="108000"/>
            <a:ext cx="1439280" cy="812160"/>
          </a:xfrm>
          <a:prstGeom prst="rect">
            <a:avLst/>
          </a:prstGeom>
          <a:ln>
            <a:noFill/>
          </a:ln>
        </p:spPr>
      </p:pic>
      <p:pic>
        <p:nvPicPr>
          <p:cNvPr id="7" name="Рисунок 6" descr="Xi_plat_19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0000" y="1260000"/>
            <a:ext cx="4680000" cy="3213427"/>
          </a:xfrm>
          <a:prstGeom prst="rect">
            <a:avLst/>
          </a:prstGeom>
        </p:spPr>
      </p:pic>
      <p:pic>
        <p:nvPicPr>
          <p:cNvPr id="8" name="Рисунок 7" descr="Xi_plat_49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40000" y="1260000"/>
            <a:ext cx="4680000" cy="3213426"/>
          </a:xfrm>
          <a:prstGeom prst="rect">
            <a:avLst/>
          </a:prstGeom>
        </p:spPr>
      </p:pic>
      <p:sp>
        <p:nvSpPr>
          <p:cNvPr id="10" name="TextShape 6"/>
          <p:cNvSpPr txBox="1"/>
          <p:nvPr/>
        </p:nvSpPr>
        <p:spPr>
          <a:xfrm>
            <a:off x="168165" y="4467646"/>
            <a:ext cx="11897710" cy="204876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 pitchFamily="34" charset="0"/>
                <a:cs typeface="Arial" pitchFamily="34" charset="0"/>
              </a:rPr>
              <a:t>Selection cuts: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“chi2s[0]&gt;4&amp;&amp;chi2s[1]&gt;2.5&amp;&amp;chi2s3[1]&gt;6&amp;&amp;chi2s3[2]&gt;3&amp;&amp;chi2h&lt;10&amp;&amp;chi2L&lt;7&amp;&amp;angle&lt;0.02angL&lt;0.07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&amp;&amp;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distL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&lt;1&amp;&amp;path&gt;2&amp;&amp;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pathL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&gt;7&amp;&amp;c2pv&lt;6&amp;&amp;d2pv&lt;0.2”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“pts3[0]&gt;0.1&amp;&amp;pts3[0]&lt;0.4&amp;&amp;pts3[1]&gt;0.05&amp;&amp; pts3[1]&lt; 0.4&amp;&amp;pts3[2]&gt;0.4&amp;&amp;ppps3[2]&gt;1&amp;&amp;c2s3[0]&lt;4&amp;&amp;c2s3[1]&lt;4” “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pathL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&gt;path&amp;&amp;abs(massL-1.1157)&lt;0.00625” 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en-US" sz="1800" b="0" strike="noStrike" spc="-1" dirty="0">
              <a:solidFill>
                <a:schemeClr val="accent6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CustomShape 1"/>
          <p:cNvSpPr/>
          <p:nvPr/>
        </p:nvSpPr>
        <p:spPr>
          <a:xfrm>
            <a:off x="65160" y="48960"/>
            <a:ext cx="12060000" cy="867960"/>
          </a:xfrm>
          <a:prstGeom prst="roundRect">
            <a:avLst>
              <a:gd name="adj" fmla="val 16667"/>
            </a:avLst>
          </a:prstGeom>
          <a:gradFill>
            <a:gsLst>
              <a:gs pos="5000">
                <a:srgbClr val="30F0C2"/>
              </a:gs>
              <a:gs pos="100000">
                <a:srgbClr val="4C99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8" name="CustomShape 2"/>
          <p:cNvSpPr/>
          <p:nvPr/>
        </p:nvSpPr>
        <p:spPr>
          <a:xfrm>
            <a:off x="174240" y="130680"/>
            <a:ext cx="11798640" cy="704880"/>
          </a:xfrm>
          <a:prstGeom prst="roundRect">
            <a:avLst>
              <a:gd name="adj" fmla="val 16667"/>
            </a:avLst>
          </a:prstGeom>
          <a:gradFill>
            <a:gsLst>
              <a:gs pos="5000">
                <a:srgbClr val="002776"/>
              </a:gs>
              <a:gs pos="100000">
                <a:srgbClr val="4C99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9" name="CustomShape 3"/>
          <p:cNvSpPr/>
          <p:nvPr/>
        </p:nvSpPr>
        <p:spPr>
          <a:xfrm>
            <a:off x="264960" y="146520"/>
            <a:ext cx="11518200" cy="64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49680" rIns="99360" bIns="49680"/>
          <a:lstStyle/>
          <a:p>
            <a:pPr marL="716040" indent="-356400"/>
            <a:r>
              <a:rPr lang="en-US" sz="3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Ξ </a:t>
            </a:r>
            <a:r>
              <a:rPr lang="en-US" sz="3600" spc="-1" baseline="300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̶  </a:t>
            </a:r>
            <a:r>
              <a:rPr lang="en-US" sz="3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: “</a:t>
            </a:r>
            <a:r>
              <a:rPr lang="en-US" sz="3600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platinum”+”gold</a:t>
            </a:r>
            <a:r>
              <a:rPr lang="en-US" sz="3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” </a:t>
            </a:r>
            <a:r>
              <a:rPr lang="en-US" sz="3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runs (cuts for “golden” runs)      </a:t>
            </a:r>
            <a:endParaRPr lang="en-US" sz="3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16040" indent="-356400">
              <a:lnSpc>
                <a:spcPct val="100000"/>
              </a:lnSpc>
            </a:pPr>
            <a:r>
              <a:rPr lang="en-US" sz="36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     </a:t>
            </a:r>
            <a:endParaRPr lang="en-US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1" name="CustomShape 5"/>
          <p:cNvSpPr/>
          <p:nvPr/>
        </p:nvSpPr>
        <p:spPr>
          <a:xfrm>
            <a:off x="9724680" y="6599880"/>
            <a:ext cx="2117880" cy="253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D67D8F48-DFD0-4BF1-9F89-E8C456CC7EC1}" type="slidenum">
              <a:rPr lang="en-US" sz="1400" b="0" strike="noStrike" spc="-1">
                <a:solidFill>
                  <a:srgbClr val="002776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pPr algn="r">
                <a:lnSpc>
                  <a:spcPct val="100000"/>
                </a:lnSpc>
              </a:pPr>
              <a:t>7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93" name="Рисунок 2"/>
          <p:cNvPicPr/>
          <p:nvPr/>
        </p:nvPicPr>
        <p:blipFill>
          <a:blip r:embed="rId2" cstate="print"/>
          <a:stretch/>
        </p:blipFill>
        <p:spPr>
          <a:xfrm>
            <a:off x="10620000" y="108000"/>
            <a:ext cx="1439280" cy="812160"/>
          </a:xfrm>
          <a:prstGeom prst="rect">
            <a:avLst/>
          </a:prstGeom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846" y="1181970"/>
            <a:ext cx="6306283" cy="435642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00454" y="5803450"/>
            <a:ext cx="88919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Plans: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cuts selection for all “platinum” runs   and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gold”+”platinum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” runs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CustomShape 1"/>
          <p:cNvSpPr/>
          <p:nvPr/>
        </p:nvSpPr>
        <p:spPr>
          <a:xfrm>
            <a:off x="65160" y="48960"/>
            <a:ext cx="12060000" cy="867960"/>
          </a:xfrm>
          <a:prstGeom prst="roundRect">
            <a:avLst>
              <a:gd name="adj" fmla="val 16667"/>
            </a:avLst>
          </a:prstGeom>
          <a:gradFill>
            <a:gsLst>
              <a:gs pos="5000">
                <a:srgbClr val="30F0C2"/>
              </a:gs>
              <a:gs pos="100000">
                <a:srgbClr val="4C99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8" name="CustomShape 2"/>
          <p:cNvSpPr/>
          <p:nvPr/>
        </p:nvSpPr>
        <p:spPr>
          <a:xfrm>
            <a:off x="174240" y="130680"/>
            <a:ext cx="11798640" cy="704880"/>
          </a:xfrm>
          <a:prstGeom prst="roundRect">
            <a:avLst>
              <a:gd name="adj" fmla="val 16667"/>
            </a:avLst>
          </a:prstGeom>
          <a:gradFill>
            <a:gsLst>
              <a:gs pos="5000">
                <a:srgbClr val="002776"/>
              </a:gs>
              <a:gs pos="100000">
                <a:srgbClr val="4C99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9" name="CustomShape 3"/>
          <p:cNvSpPr/>
          <p:nvPr/>
        </p:nvSpPr>
        <p:spPr>
          <a:xfrm>
            <a:off x="264960" y="146520"/>
            <a:ext cx="11518200" cy="64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49680" rIns="99360" bIns="49680"/>
          <a:lstStyle/>
          <a:p>
            <a:pPr marL="716040" indent="-356400">
              <a:lnSpc>
                <a:spcPct val="100000"/>
              </a:lnSpc>
            </a:pPr>
            <a:r>
              <a:rPr lang="en-US" sz="3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Ξ </a:t>
            </a:r>
            <a:r>
              <a:rPr lang="en-US" sz="3600" spc="-1" baseline="300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̶  </a:t>
            </a:r>
            <a:r>
              <a:rPr lang="en-US" sz="3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: “platinum</a:t>
            </a:r>
            <a:r>
              <a:rPr lang="en-US" sz="3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”, “</a:t>
            </a:r>
            <a:r>
              <a:rPr lang="en-US" sz="3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golden” </a:t>
            </a:r>
            <a:r>
              <a:rPr lang="en-US" sz="3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runs</a:t>
            </a:r>
            <a:endParaRPr lang="en-US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1" name="CustomShape 5"/>
          <p:cNvSpPr/>
          <p:nvPr/>
        </p:nvSpPr>
        <p:spPr>
          <a:xfrm>
            <a:off x="9724680" y="6599880"/>
            <a:ext cx="2117880" cy="253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D67D8F48-DFD0-4BF1-9F89-E8C456CC7EC1}" type="slidenum">
              <a:rPr lang="en-US" sz="1400" b="0" strike="noStrike" spc="-1">
                <a:solidFill>
                  <a:srgbClr val="002776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pPr algn="r">
                <a:lnSpc>
                  <a:spcPct val="100000"/>
                </a:lnSpc>
              </a:pPr>
              <a:t>8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93" name="Рисунок 2"/>
          <p:cNvPicPr/>
          <p:nvPr/>
        </p:nvPicPr>
        <p:blipFill>
          <a:blip r:embed="rId2" cstate="print"/>
          <a:stretch/>
        </p:blipFill>
        <p:spPr>
          <a:xfrm>
            <a:off x="10620000" y="108000"/>
            <a:ext cx="1439280" cy="812160"/>
          </a:xfrm>
          <a:prstGeom prst="rect">
            <a:avLst/>
          </a:prstGeom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70100" y="998640"/>
            <a:ext cx="11707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 pitchFamily="34" charset="0"/>
                <a:cs typeface="Arial" pitchFamily="34" charset="0"/>
              </a:rPr>
              <a:t>Golden runs: 7830, 7865, 7868, 7870, 7873, 7876, 7877, 7878, 7880, 7885, 7887, 7891, 7892, 7894, 7896, 7897, 7899, 7900, 7901, 7903, 7904, 7905, 7906, 7908, 7912, 7914 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9600" y="2235561"/>
            <a:ext cx="11707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 pitchFamily="34" charset="0"/>
                <a:cs typeface="Arial" pitchFamily="34" charset="0"/>
              </a:rPr>
              <a:t>Platinum runs: 8026, 8045, 8046, 8047, 8048, 8050, 8051, 8052, 8053, 8058, 8059, 8061, 8063, 8066, 8074, 8076, 8079, 8080, 8081, 8084, 8086, 8087, 8088, 8090, 8100, 8101, 8102, 8104, 8106, 8109, 8110, 8112, 8113, 8116, 8117, 8119, 8122, 8123, 8124, 8129, 8130, 8131, 8133, 8137, 8138, 8139, 8142, 8158, 8159, 8160, 8161, 8170, 8173, 8174, 8175, 8183, 8184, 8186, 8188, 8190, 8193, 8195, 8196, 8198, 8199, 8202, 8221, 8228, 8229, 8230, 8231, 8232, 8305, 8306, 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31754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BMN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5000">
              <a:schemeClr val="accent4">
                <a:lumMod val="60000"/>
                <a:lumOff val="40000"/>
              </a:schemeClr>
            </a:gs>
            <a:gs pos="5000">
              <a:srgbClr val="3366FF"/>
            </a:gs>
            <a:gs pos="100000">
              <a:srgbClr val="005BD3">
                <a:lumMod val="60000"/>
                <a:lumOff val="40000"/>
              </a:srgbClr>
            </a:gs>
            <a:gs pos="100000">
              <a:srgbClr val="005BD3">
                <a:lumMod val="60000"/>
                <a:lumOff val="40000"/>
              </a:srgbClr>
            </a:gs>
          </a:gsLst>
          <a:lin ang="0" scaled="1"/>
        </a:gradFill>
        <a:ln>
          <a:solidFill>
            <a:schemeClr val="accent6">
              <a:lumMod val="60000"/>
              <a:lumOff val="40000"/>
            </a:schemeClr>
          </a:solidFill>
        </a:ln>
      </a:spPr>
      <a:bodyPr rtlCol="0" anchor="ctr"/>
      <a:lstStyle>
        <a:defPPr algn="ctr">
          <a:defRPr sz="3600" dirty="0">
            <a:solidFill>
              <a:schemeClr val="bg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38555</TotalTime>
  <Words>662</Words>
  <Application>Microsoft Office PowerPoint</Application>
  <PresentationFormat>Широкоэкранный</PresentationFormat>
  <Paragraphs>54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DejaVu Sans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RePack by Diakov</cp:lastModifiedBy>
  <cp:revision>1336</cp:revision>
  <dcterms:created xsi:type="dcterms:W3CDTF">2018-03-19T07:28:58Z</dcterms:created>
  <dcterms:modified xsi:type="dcterms:W3CDTF">2025-04-30T08:00:44Z</dcterms:modified>
</cp:coreProperties>
</file>