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44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BEFAEC"/>
    <a:srgbClr val="30F0C2"/>
    <a:srgbClr val="0000FF"/>
    <a:srgbClr val="3333FF"/>
    <a:srgbClr val="3366FF"/>
    <a:srgbClr val="00FFFF"/>
    <a:srgbClr val="66FFFF"/>
    <a:srgbClr val="66FFCC"/>
    <a:srgbClr val="00FFCC"/>
    <a:srgbClr val="00277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63" autoAdjust="0"/>
    <p:restoredTop sz="94660"/>
  </p:normalViewPr>
  <p:slideViewPr>
    <p:cSldViewPr snapToGrid="0">
      <p:cViewPr varScale="1">
        <p:scale>
          <a:sx n="90" d="100"/>
          <a:sy n="90" d="100"/>
        </p:scale>
        <p:origin x="-48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BE3164-FA28-478A-B6A7-A7D41094A386}" type="datetimeFigureOut">
              <a:rPr lang="ru-RU" smtClean="0"/>
              <a:pPr/>
              <a:t>07.05.2025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3FE573-B462-489F-BECE-3C162AAD3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799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370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4115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744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380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2460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2529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1343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934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4725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962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Zinchenko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0976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10.09.2024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Zinchenko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209E5-F948-45E3-9CD2-2D5F5E7F5B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459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CustomShape 1"/>
          <p:cNvSpPr/>
          <p:nvPr/>
        </p:nvSpPr>
        <p:spPr>
          <a:xfrm>
            <a:off x="65160" y="48960"/>
            <a:ext cx="12060000" cy="86796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30F0C2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8" name="CustomShape 2"/>
          <p:cNvSpPr/>
          <p:nvPr/>
        </p:nvSpPr>
        <p:spPr>
          <a:xfrm>
            <a:off x="174240" y="130680"/>
            <a:ext cx="11798640" cy="704880"/>
          </a:xfrm>
          <a:prstGeom prst="roundRect">
            <a:avLst>
              <a:gd name="adj" fmla="val 16667"/>
            </a:avLst>
          </a:prstGeom>
          <a:gradFill>
            <a:gsLst>
              <a:gs pos="5000">
                <a:srgbClr val="002776"/>
              </a:gs>
              <a:gs pos="100000">
                <a:srgbClr val="4C99FF"/>
              </a:gs>
            </a:gsLst>
            <a:lin ang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89" name="CustomShape 3"/>
          <p:cNvSpPr/>
          <p:nvPr/>
        </p:nvSpPr>
        <p:spPr>
          <a:xfrm>
            <a:off x="264960" y="146520"/>
            <a:ext cx="11518200" cy="647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360" tIns="49680" rIns="99360" bIns="49680"/>
          <a:lstStyle/>
          <a:p>
            <a:pPr marL="716040" indent="-356400"/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Ξ </a:t>
            </a:r>
            <a:r>
              <a:rPr lang="en-US" sz="3600" spc="-1" baseline="3000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̶  </a:t>
            </a:r>
            <a:r>
              <a:rPr lang="en-US" sz="3600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: “golden” runs (19M)</a:t>
            </a:r>
            <a:r>
              <a:rPr lang="en-US" sz="3600" b="0" strike="noStrike" spc="-1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      </a:t>
            </a:r>
            <a:endParaRPr lang="en-US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0" name="CustomShape 4"/>
          <p:cNvSpPr/>
          <p:nvPr/>
        </p:nvSpPr>
        <p:spPr>
          <a:xfrm>
            <a:off x="4195080" y="6599880"/>
            <a:ext cx="3847680" cy="249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A. Zinchenko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1" name="CustomShape 5"/>
          <p:cNvSpPr/>
          <p:nvPr/>
        </p:nvSpPr>
        <p:spPr>
          <a:xfrm>
            <a:off x="9724680" y="6599880"/>
            <a:ext cx="2117880" cy="253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67D8F48-DFD0-4BF1-9F89-E8C456CC7EC1}" type="slidenum">
              <a:rPr lang="en-US" sz="1400" b="0" strike="noStrike" spc="-1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pPr algn="r">
                <a:lnSpc>
                  <a:spcPct val="100000"/>
                </a:lnSpc>
              </a:pPr>
              <a:t>1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393" name="Рисунок 2"/>
          <p:cNvPicPr/>
          <p:nvPr/>
        </p:nvPicPr>
        <p:blipFill>
          <a:blip r:embed="rId2" cstate="print"/>
          <a:stretch/>
        </p:blipFill>
        <p:spPr>
          <a:xfrm>
            <a:off x="10620000" y="108000"/>
            <a:ext cx="1439280" cy="812160"/>
          </a:xfrm>
          <a:prstGeom prst="rect">
            <a:avLst/>
          </a:prstGeom>
          <a:ln>
            <a:noFill/>
          </a:ln>
        </p:spPr>
      </p:pic>
      <p:sp>
        <p:nvSpPr>
          <p:cNvPr id="13" name="CustomShape 6"/>
          <p:cNvSpPr/>
          <p:nvPr/>
        </p:nvSpPr>
        <p:spPr>
          <a:xfrm>
            <a:off x="353880" y="6632280"/>
            <a:ext cx="1500120" cy="18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13</a:t>
            </a:r>
            <a:r>
              <a:rPr lang="en-US" sz="1200" b="0" strike="noStrike" spc="-1" dirty="0" smtClean="0">
                <a:solidFill>
                  <a:srgbClr val="002776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.05.2025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92481" y="1022130"/>
            <a:ext cx="64166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6040" indent="-356400"/>
            <a:r>
              <a:rPr lang="en-US" sz="2000" spc="-1" dirty="0" smtClean="0">
                <a:solidFill>
                  <a:srgbClr val="C00000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DejaVu Sans"/>
              </a:rPr>
              <a:t>Using TMVA-BDTD for good / fake track discrimination</a:t>
            </a:r>
            <a:endParaRPr lang="en-US" sz="2000" spc="-1" dirty="0" smtClean="0">
              <a:solidFill>
                <a:srgbClr val="C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" name="Рисунок 10" descr="Xi_19M_777_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0000" y="1440000"/>
            <a:ext cx="5400000" cy="3707799"/>
          </a:xfrm>
          <a:prstGeom prst="rect">
            <a:avLst/>
          </a:prstGeom>
        </p:spPr>
      </p:pic>
      <p:pic>
        <p:nvPicPr>
          <p:cNvPr id="12" name="Рисунок 11" descr="Xi_19M_333_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80000" y="1440000"/>
            <a:ext cx="5400000" cy="370779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65814" y="5463780"/>
            <a:ext cx="116745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Cuts:  “chi2s[0]&gt;4&amp;&amp;chi2s[1]&gt;2.5&amp;&amp;chi2s3[1]&gt;5&amp;&amp;chi2s3[2]&gt;3&amp;&amp;chi2h&lt;14&amp;&amp;chi2L&lt;9&amp;&amp;angle&lt;0.02&amp;&amp;</a:t>
            </a:r>
            <a:r>
              <a:rPr lang="en-US" dirty="0" err="1" smtClean="0"/>
              <a:t>angL</a:t>
            </a:r>
            <a:r>
              <a:rPr lang="en-US" dirty="0" smtClean="0"/>
              <a:t>&lt;0.04&amp;&amp;</a:t>
            </a:r>
            <a:r>
              <a:rPr lang="en-US" dirty="0" err="1" smtClean="0"/>
              <a:t>distL</a:t>
            </a:r>
            <a:r>
              <a:rPr lang="en-US" dirty="0" smtClean="0"/>
              <a:t>&lt;2</a:t>
            </a:r>
          </a:p>
          <a:p>
            <a:r>
              <a:rPr lang="en-US" dirty="0" smtClean="0"/>
              <a:t>&amp;&amp;path&gt;3&amp;&amp;</a:t>
            </a:r>
            <a:r>
              <a:rPr lang="en-US" dirty="0" err="1" smtClean="0"/>
              <a:t>pathL</a:t>
            </a:r>
            <a:r>
              <a:rPr lang="en-US" dirty="0" smtClean="0"/>
              <a:t>&gt;5&amp;&amp;c2pv&lt;6&amp;&amp;d2pv&lt;0.3ppps3[2]&gt;1&amp;&amp;</a:t>
            </a:r>
            <a:r>
              <a:rPr lang="en-US" dirty="0" err="1" smtClean="0"/>
              <a:t>tmvas</a:t>
            </a:r>
            <a:r>
              <a:rPr lang="en-US" dirty="0" smtClean="0"/>
              <a:t>[0]&gt;0.0&amp;&amp;</a:t>
            </a:r>
            <a:r>
              <a:rPr lang="en-US" dirty="0" err="1" smtClean="0"/>
              <a:t>tmvas</a:t>
            </a:r>
            <a:r>
              <a:rPr lang="en-US" dirty="0" smtClean="0"/>
              <a:t>[1]&gt;0.0&amp;&amp;</a:t>
            </a:r>
            <a:r>
              <a:rPr lang="en-US" dirty="0" err="1" smtClean="0"/>
              <a:t>tmvas</a:t>
            </a:r>
            <a:r>
              <a:rPr lang="en-US" dirty="0" smtClean="0"/>
              <a:t>[2]&gt;-0.01</a:t>
            </a:r>
          </a:p>
          <a:p>
            <a:r>
              <a:rPr lang="en-US" dirty="0" smtClean="0"/>
              <a:t>&amp;&amp;(abs(xi.massL-1.1157</a:t>
            </a:r>
            <a:r>
              <a:rPr lang="en-US" smtClean="0"/>
              <a:t>)&lt;0.00625”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BMN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5000">
              <a:schemeClr val="accent4">
                <a:lumMod val="60000"/>
                <a:lumOff val="40000"/>
              </a:schemeClr>
            </a:gs>
            <a:gs pos="5000">
              <a:srgbClr val="3366FF"/>
            </a:gs>
            <a:gs pos="100000">
              <a:srgbClr val="005BD3">
                <a:lumMod val="60000"/>
                <a:lumOff val="40000"/>
              </a:srgbClr>
            </a:gs>
            <a:gs pos="100000">
              <a:srgbClr val="005BD3">
                <a:lumMod val="60000"/>
                <a:lumOff val="40000"/>
              </a:srgbClr>
            </a:gs>
          </a:gsLst>
          <a:lin ang="0" scaled="1"/>
        </a:gradFill>
        <a:ln>
          <a:solidFill>
            <a:schemeClr val="accent6">
              <a:lumMod val="60000"/>
              <a:lumOff val="40000"/>
            </a:schemeClr>
          </a:solidFill>
        </a:ln>
      </a:spPr>
      <a:bodyPr rtlCol="0" anchor="ctr"/>
      <a:lstStyle>
        <a:defPPr algn="ctr">
          <a:defRPr sz="3600" dirty="0">
            <a:solidFill>
              <a:schemeClr val="bg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35721</TotalTime>
  <Words>78</Words>
  <Application>Microsoft Office PowerPoint</Application>
  <PresentationFormat>Произвольный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veron</cp:lastModifiedBy>
  <cp:revision>1057</cp:revision>
  <dcterms:created xsi:type="dcterms:W3CDTF">2018-03-19T07:28:58Z</dcterms:created>
  <dcterms:modified xsi:type="dcterms:W3CDTF">2025-05-07T13:25:50Z</dcterms:modified>
</cp:coreProperties>
</file>