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5" r:id="rId5"/>
    <p:sldId id="260" r:id="rId6"/>
    <p:sldId id="261" r:id="rId7"/>
    <p:sldId id="262" r:id="rId8"/>
    <p:sldId id="264" r:id="rId9"/>
    <p:sldId id="263" r:id="rId10"/>
    <p:sldId id="25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&#1053;&#1080;&#1082;&#1086;&#1083;&#1072;&#1081;\OneDrive\&#1044;&#1086;&#1082;&#1091;&#1084;&#1077;&#1085;&#1090;&#1099;\thesis\dchRun9_alignment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3;&#1080;&#1082;&#1086;&#1083;&#1072;&#1081;\OneDrive\&#1044;&#1086;&#1082;&#1091;&#1084;&#1077;&#1085;&#1090;&#1099;\thesis\dchRun9_alignment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53;&#1080;&#1082;&#1086;&#1083;&#1072;&#1081;\OneDrive\&#1044;&#1086;&#1082;&#1091;&#1084;&#1077;&#1085;&#1090;&#1099;\thesis\dchRun9_alignmen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v>DCH1</c:v>
          </c:tx>
          <c:spPr>
            <a:ln w="28575">
              <a:noFill/>
            </a:ln>
          </c:spPr>
          <c:trendline>
            <c:spPr>
              <a:ln>
                <a:solidFill>
                  <a:srgbClr val="FF0000"/>
                </a:solidFill>
              </a:ln>
            </c:spPr>
            <c:trendlineType val="linear"/>
            <c:dispRSqr val="0"/>
            <c:dispEq val="1"/>
            <c:trendlineLbl>
              <c:layout>
                <c:manualLayout>
                  <c:x val="-0.12282875089316089"/>
                  <c:y val="2.8170228721409823E-2"/>
                </c:manualLayout>
              </c:layout>
              <c:numFmt formatCode="General" sourceLinked="0"/>
              <c:txPr>
                <a:bodyPr/>
                <a:lstStyle/>
                <a:p>
                  <a:pPr>
                    <a:defRPr sz="1400"/>
                  </a:pPr>
                  <a:endParaRPr lang="ru-RU"/>
                </a:p>
              </c:txPr>
            </c:trendlineLbl>
          </c:trendline>
          <c:xVal>
            <c:numRef>
              <c:f>xslope!$B$3:$B$8</c:f>
              <c:numCache>
                <c:formatCode>General</c:formatCode>
                <c:ptCount val="6"/>
                <c:pt idx="0">
                  <c:v>0.47099999999999997</c:v>
                </c:pt>
                <c:pt idx="1">
                  <c:v>0.98399999999999999</c:v>
                </c:pt>
                <c:pt idx="2">
                  <c:v>1.4550000000000001</c:v>
                </c:pt>
                <c:pt idx="3">
                  <c:v>1.93</c:v>
                </c:pt>
                <c:pt idx="4">
                  <c:v>2.5499999999999998</c:v>
                </c:pt>
                <c:pt idx="5">
                  <c:v>2.84</c:v>
                </c:pt>
              </c:numCache>
            </c:numRef>
          </c:xVal>
          <c:yVal>
            <c:numRef>
              <c:f>xslope!$C$3:$C$8</c:f>
              <c:numCache>
                <c:formatCode>General</c:formatCode>
                <c:ptCount val="6"/>
                <c:pt idx="0">
                  <c:v>2.29E-2</c:v>
                </c:pt>
                <c:pt idx="1">
                  <c:v>4.1500000000000002E-2</c:v>
                </c:pt>
                <c:pt idx="2">
                  <c:v>6.08E-2</c:v>
                </c:pt>
                <c:pt idx="3">
                  <c:v>7.9699999999999993E-2</c:v>
                </c:pt>
                <c:pt idx="4">
                  <c:v>0.10440000000000001</c:v>
                </c:pt>
                <c:pt idx="5">
                  <c:v>0.11609999999999999</c:v>
                </c:pt>
              </c:numCache>
            </c:numRef>
          </c:yVal>
          <c:smooth val="0"/>
        </c:ser>
        <c:ser>
          <c:idx val="1"/>
          <c:order val="1"/>
          <c:tx>
            <c:v>DCH2</c:v>
          </c:tx>
          <c:spPr>
            <a:ln w="28575">
              <a:noFill/>
            </a:ln>
          </c:spPr>
          <c:trendline>
            <c:trendlineType val="linear"/>
            <c:dispRSqr val="0"/>
            <c:dispEq val="1"/>
            <c:trendlineLbl>
              <c:layout>
                <c:manualLayout>
                  <c:x val="7.359875583203733E-2"/>
                  <c:y val="0.47773476484248323"/>
                </c:manualLayout>
              </c:layout>
              <c:numFmt formatCode="General" sourceLinked="0"/>
              <c:txPr>
                <a:bodyPr/>
                <a:lstStyle/>
                <a:p>
                  <a:pPr>
                    <a:defRPr sz="1400"/>
                  </a:pPr>
                  <a:endParaRPr lang="ru-RU"/>
                </a:p>
              </c:txPr>
            </c:trendlineLbl>
          </c:trendline>
          <c:xVal>
            <c:numRef>
              <c:f>xslope!$B$3:$B$8</c:f>
              <c:numCache>
                <c:formatCode>General</c:formatCode>
                <c:ptCount val="6"/>
                <c:pt idx="0">
                  <c:v>0.47099999999999997</c:v>
                </c:pt>
                <c:pt idx="1">
                  <c:v>0.98399999999999999</c:v>
                </c:pt>
                <c:pt idx="2">
                  <c:v>1.4550000000000001</c:v>
                </c:pt>
                <c:pt idx="3">
                  <c:v>1.93</c:v>
                </c:pt>
                <c:pt idx="4">
                  <c:v>2.5499999999999998</c:v>
                </c:pt>
                <c:pt idx="5">
                  <c:v>2.84</c:v>
                </c:pt>
              </c:numCache>
            </c:numRef>
          </c:xVal>
          <c:yVal>
            <c:numRef>
              <c:f>xslope!$D$3:$D$8</c:f>
              <c:numCache>
                <c:formatCode>General</c:formatCode>
                <c:ptCount val="6"/>
                <c:pt idx="0">
                  <c:v>1.8100000000000002E-2</c:v>
                </c:pt>
                <c:pt idx="1">
                  <c:v>3.5299999999999998E-2</c:v>
                </c:pt>
                <c:pt idx="2">
                  <c:v>5.5E-2</c:v>
                </c:pt>
                <c:pt idx="3">
                  <c:v>7.5700000000000003E-2</c:v>
                </c:pt>
                <c:pt idx="4">
                  <c:v>9.98E-2</c:v>
                </c:pt>
                <c:pt idx="5">
                  <c:v>0.11169999999999999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2097280"/>
        <c:axId val="212112896"/>
      </c:scatterChart>
      <c:valAx>
        <c:axId val="2120972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12112896"/>
        <c:crosses val="autoZero"/>
        <c:crossBetween val="midCat"/>
      </c:valAx>
      <c:valAx>
        <c:axId val="2121128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2097280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trendline>
            <c:trendlineType val="linear"/>
            <c:dispRSqr val="0"/>
            <c:dispEq val="1"/>
            <c:trendlineLbl>
              <c:layout>
                <c:manualLayout>
                  <c:x val="-0.12234349045589356"/>
                  <c:y val="7.3886729314255564E-2"/>
                </c:manualLayout>
              </c:layout>
              <c:numFmt formatCode="General" sourceLinked="0"/>
              <c:txPr>
                <a:bodyPr/>
                <a:lstStyle/>
                <a:p>
                  <a:pPr>
                    <a:defRPr sz="1200"/>
                  </a:pPr>
                  <a:endParaRPr lang="ru-RU"/>
                </a:p>
              </c:txPr>
            </c:trendlineLbl>
          </c:trendline>
          <c:xVal>
            <c:numRef>
              <c:f>xslope!$B$3:$B$8</c:f>
              <c:numCache>
                <c:formatCode>General</c:formatCode>
                <c:ptCount val="6"/>
                <c:pt idx="0">
                  <c:v>0.47099999999999997</c:v>
                </c:pt>
                <c:pt idx="1">
                  <c:v>0.98399999999999999</c:v>
                </c:pt>
                <c:pt idx="2">
                  <c:v>1.4550000000000001</c:v>
                </c:pt>
                <c:pt idx="3">
                  <c:v>1.93</c:v>
                </c:pt>
                <c:pt idx="4">
                  <c:v>2.5499999999999998</c:v>
                </c:pt>
                <c:pt idx="5">
                  <c:v>2.84</c:v>
                </c:pt>
              </c:numCache>
            </c:numRef>
          </c:xVal>
          <c:yVal>
            <c:numRef>
              <c:f>xslope!$E$3:$E$8</c:f>
              <c:numCache>
                <c:formatCode>General</c:formatCode>
                <c:ptCount val="6"/>
                <c:pt idx="0">
                  <c:v>1.9400000000000001E-2</c:v>
                </c:pt>
                <c:pt idx="1">
                  <c:v>3.8100000000000002E-2</c:v>
                </c:pt>
                <c:pt idx="2">
                  <c:v>5.7500000000000002E-2</c:v>
                </c:pt>
                <c:pt idx="3">
                  <c:v>7.6499999999999999E-2</c:v>
                </c:pt>
                <c:pt idx="4">
                  <c:v>0.1009</c:v>
                </c:pt>
                <c:pt idx="5">
                  <c:v>0.1128</c:v>
                </c:pt>
              </c:numCache>
            </c:numRef>
          </c:yVal>
          <c:smooth val="0"/>
        </c:ser>
        <c:ser>
          <c:idx val="1"/>
          <c:order val="1"/>
          <c:spPr>
            <a:ln w="28575">
              <a:noFill/>
            </a:ln>
          </c:spPr>
          <c:trendline>
            <c:trendlineType val="linear"/>
            <c:dispRSqr val="0"/>
            <c:dispEq val="1"/>
            <c:trendlineLbl>
              <c:layout>
                <c:manualLayout>
                  <c:x val="0.15835134098872189"/>
                  <c:y val="0.157545340698414"/>
                </c:manualLayout>
              </c:layout>
              <c:numFmt formatCode="General" sourceLinked="0"/>
              <c:txPr>
                <a:bodyPr/>
                <a:lstStyle/>
                <a:p>
                  <a:pPr>
                    <a:defRPr sz="1100"/>
                  </a:pPr>
                  <a:endParaRPr lang="ru-RU"/>
                </a:p>
              </c:txPr>
            </c:trendlineLbl>
          </c:trendline>
          <c:xVal>
            <c:numRef>
              <c:f>xslope!$B$3:$B$8</c:f>
              <c:numCache>
                <c:formatCode>General</c:formatCode>
                <c:ptCount val="6"/>
                <c:pt idx="0">
                  <c:v>0.47099999999999997</c:v>
                </c:pt>
                <c:pt idx="1">
                  <c:v>0.98399999999999999</c:v>
                </c:pt>
                <c:pt idx="2">
                  <c:v>1.4550000000000001</c:v>
                </c:pt>
                <c:pt idx="3">
                  <c:v>1.93</c:v>
                </c:pt>
                <c:pt idx="4">
                  <c:v>2.5499999999999998</c:v>
                </c:pt>
                <c:pt idx="5">
                  <c:v>2.84</c:v>
                </c:pt>
              </c:numCache>
            </c:numRef>
          </c:xVal>
          <c:yVal>
            <c:numRef>
              <c:f>xslope!$F$3:$F$8</c:f>
              <c:numCache>
                <c:formatCode>General</c:formatCode>
                <c:ptCount val="6"/>
                <c:pt idx="0">
                  <c:v>2.0400000000000001E-2</c:v>
                </c:pt>
                <c:pt idx="1">
                  <c:v>3.7900000000000003E-2</c:v>
                </c:pt>
                <c:pt idx="2">
                  <c:v>5.74E-2</c:v>
                </c:pt>
                <c:pt idx="3">
                  <c:v>7.9000000000000001E-2</c:v>
                </c:pt>
                <c:pt idx="4">
                  <c:v>0.1023</c:v>
                </c:pt>
                <c:pt idx="5">
                  <c:v>0.114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76604800"/>
        <c:axId val="276606336"/>
      </c:scatterChart>
      <c:valAx>
        <c:axId val="27660480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76606336"/>
        <c:crosses val="autoZero"/>
        <c:crossBetween val="midCat"/>
      </c:valAx>
      <c:valAx>
        <c:axId val="2766063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76604800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trendline>
            <c:trendlineType val="linear"/>
            <c:dispRSqr val="0"/>
            <c:dispEq val="1"/>
            <c:trendlineLbl>
              <c:layout>
                <c:manualLayout>
                  <c:x val="0.12162467191601049"/>
                  <c:y val="-0.32652048702245551"/>
                </c:manualLayout>
              </c:layout>
              <c:numFmt formatCode="General" sourceLinked="0"/>
              <c:txPr>
                <a:bodyPr/>
                <a:lstStyle/>
                <a:p>
                  <a:pPr>
                    <a:defRPr sz="1800"/>
                  </a:pPr>
                  <a:endParaRPr lang="ru-RU"/>
                </a:p>
              </c:txPr>
            </c:trendlineLbl>
          </c:trendline>
          <c:xVal>
            <c:numRef>
              <c:f>x_coord!$B$3:$B$7</c:f>
              <c:numCache>
                <c:formatCode>General</c:formatCode>
                <c:ptCount val="5"/>
                <c:pt idx="0">
                  <c:v>0.47099999999999997</c:v>
                </c:pt>
                <c:pt idx="1">
                  <c:v>0.98399999999999999</c:v>
                </c:pt>
                <c:pt idx="2">
                  <c:v>1.4550000000000001</c:v>
                </c:pt>
                <c:pt idx="3">
                  <c:v>1.93</c:v>
                </c:pt>
                <c:pt idx="4">
                  <c:v>2.5499999999999998</c:v>
                </c:pt>
              </c:numCache>
            </c:numRef>
          </c:xVal>
          <c:yVal>
            <c:numRef>
              <c:f>x_coord!$C$3:$C$7</c:f>
              <c:numCache>
                <c:formatCode>General</c:formatCode>
                <c:ptCount val="5"/>
                <c:pt idx="0">
                  <c:v>-19.96</c:v>
                </c:pt>
                <c:pt idx="1">
                  <c:v>-25.64</c:v>
                </c:pt>
                <c:pt idx="2">
                  <c:v>-33.200000000000003</c:v>
                </c:pt>
                <c:pt idx="3">
                  <c:v>-40.42</c:v>
                </c:pt>
                <c:pt idx="4">
                  <c:v>-49.88</c:v>
                </c:pt>
              </c:numCache>
            </c:numRef>
          </c:yVal>
          <c:smooth val="0"/>
        </c:ser>
        <c:ser>
          <c:idx val="1"/>
          <c:order val="1"/>
          <c:spPr>
            <a:ln w="28575">
              <a:noFill/>
            </a:ln>
          </c:spPr>
          <c:trendline>
            <c:trendlineType val="linear"/>
            <c:dispRSqr val="0"/>
            <c:dispEq val="1"/>
            <c:trendlineLbl>
              <c:layout>
                <c:manualLayout>
                  <c:x val="-0.15893088363954505"/>
                  <c:y val="-1.4797681539807523E-2"/>
                </c:manualLayout>
              </c:layout>
              <c:numFmt formatCode="General" sourceLinked="0"/>
              <c:txPr>
                <a:bodyPr/>
                <a:lstStyle/>
                <a:p>
                  <a:pPr>
                    <a:defRPr sz="1600"/>
                  </a:pPr>
                  <a:endParaRPr lang="ru-RU"/>
                </a:p>
              </c:txPr>
            </c:trendlineLbl>
          </c:trendline>
          <c:xVal>
            <c:numRef>
              <c:f>x_coord!$B$3:$B$7</c:f>
              <c:numCache>
                <c:formatCode>General</c:formatCode>
                <c:ptCount val="5"/>
                <c:pt idx="0">
                  <c:v>0.47099999999999997</c:v>
                </c:pt>
                <c:pt idx="1">
                  <c:v>0.98399999999999999</c:v>
                </c:pt>
                <c:pt idx="2">
                  <c:v>1.4550000000000001</c:v>
                </c:pt>
                <c:pt idx="3">
                  <c:v>1.93</c:v>
                </c:pt>
                <c:pt idx="4">
                  <c:v>2.5499999999999998</c:v>
                </c:pt>
              </c:numCache>
            </c:numRef>
          </c:xVal>
          <c:yVal>
            <c:numRef>
              <c:f>x_coord!$D$3:$D$7</c:f>
              <c:numCache>
                <c:formatCode>General</c:formatCode>
                <c:ptCount val="5"/>
                <c:pt idx="0">
                  <c:v>-18.66</c:v>
                </c:pt>
                <c:pt idx="1">
                  <c:v>-27.38</c:v>
                </c:pt>
                <c:pt idx="2">
                  <c:v>-39.5</c:v>
                </c:pt>
                <c:pt idx="3">
                  <c:v>-51.1</c:v>
                </c:pt>
                <c:pt idx="4">
                  <c:v>-64.739999999999995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1930112"/>
        <c:axId val="212109184"/>
      </c:scatterChart>
      <c:valAx>
        <c:axId val="2119301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212109184"/>
        <c:crosses val="autoZero"/>
        <c:crossBetween val="midCat"/>
      </c:valAx>
      <c:valAx>
        <c:axId val="2121091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11930112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0.72059</cdr:x>
      <cdr:y>0.89328</cdr:y>
    </cdr:from>
    <cdr:to>
      <cdr:x>0.83824</cdr:x>
      <cdr:y>0.97332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528392" y="2410966"/>
          <a:ext cx="576064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dirty="0" err="1" smtClean="0"/>
            <a:t>intBdl</a:t>
          </a:r>
          <a:endParaRPr lang="ru-RU" sz="1100" dirty="0"/>
        </a:p>
      </cdr:txBody>
    </cdr:sp>
  </cdr:relSizeAnchor>
  <cdr:relSizeAnchor xmlns:cdr="http://schemas.openxmlformats.org/drawingml/2006/chartDrawing">
    <cdr:from>
      <cdr:x>0.04412</cdr:x>
      <cdr:y>0.03954</cdr:y>
    </cdr:from>
    <cdr:to>
      <cdr:x>0.08824</cdr:x>
      <cdr:y>0.25297</cdr:y>
    </cdr:to>
    <cdr:sp macro="" textlink="">
      <cdr:nvSpPr>
        <cdr:cNvPr id="3" name="TextBox 1"/>
        <cdr:cNvSpPr txBox="1"/>
      </cdr:nvSpPr>
      <cdr:spPr>
        <a:xfrm xmlns:a="http://schemas.openxmlformats.org/drawingml/2006/main" rot="16200000">
          <a:off x="36004" y="286730"/>
          <a:ext cx="576064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100" dirty="0" smtClean="0"/>
            <a:t>slope</a:t>
          </a:r>
          <a:endParaRPr lang="ru-RU" sz="1100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9A89A-E665-49F8-9AB6-95538DFEAAD0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F1F1F-BBA9-4364-81C6-4CC4F3180B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317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9A89A-E665-49F8-9AB6-95538DFEAAD0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F1F1F-BBA9-4364-81C6-4CC4F3180B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169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9A89A-E665-49F8-9AB6-95538DFEAAD0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F1F1F-BBA9-4364-81C6-4CC4F3180B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0874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9A89A-E665-49F8-9AB6-95538DFEAAD0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F1F1F-BBA9-4364-81C6-4CC4F3180B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0522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9A89A-E665-49F8-9AB6-95538DFEAAD0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F1F1F-BBA9-4364-81C6-4CC4F3180B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236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9A89A-E665-49F8-9AB6-95538DFEAAD0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F1F1F-BBA9-4364-81C6-4CC4F3180B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282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9A89A-E665-49F8-9AB6-95538DFEAAD0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F1F1F-BBA9-4364-81C6-4CC4F3180B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3202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9A89A-E665-49F8-9AB6-95538DFEAAD0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F1F1F-BBA9-4364-81C6-4CC4F3180B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1744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9A89A-E665-49F8-9AB6-95538DFEAAD0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F1F1F-BBA9-4364-81C6-4CC4F3180B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631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9A89A-E665-49F8-9AB6-95538DFEAAD0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F1F1F-BBA9-4364-81C6-4CC4F3180B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7059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9A89A-E665-49F8-9AB6-95538DFEAAD0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F1F1F-BBA9-4364-81C6-4CC4F3180B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3021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59A89A-E665-49F8-9AB6-95538DFEAAD0}" type="datetimeFigureOut">
              <a:rPr lang="ru-RU" smtClean="0"/>
              <a:t>21.03.2022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9F1F1F-BBA9-4364-81C6-4CC4F3180B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9247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2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0.png"/><Relationship Id="rId5" Type="http://schemas.openxmlformats.org/officeDocument/2006/relationships/image" Target="../media/image21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124744"/>
            <a:ext cx="7772400" cy="1470025"/>
          </a:xfrm>
        </p:spPr>
        <p:txBody>
          <a:bodyPr/>
          <a:lstStyle/>
          <a:p>
            <a:r>
              <a:rPr lang="en-US" dirty="0" smtClean="0"/>
              <a:t>DCH</a:t>
            </a:r>
            <a:r>
              <a:rPr lang="ru-RU" dirty="0" smtClean="0"/>
              <a:t> </a:t>
            </a:r>
            <a:r>
              <a:rPr lang="en-US" dirty="0" smtClean="0"/>
              <a:t>alignment</a:t>
            </a:r>
            <a:r>
              <a:rPr lang="ru-RU" dirty="0" smtClean="0"/>
              <a:t> </a:t>
            </a:r>
            <a:r>
              <a:rPr lang="en-US" dirty="0" smtClean="0"/>
              <a:t>and beam momentum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Прямоугольник 3"/>
              <p:cNvSpPr/>
              <p:nvPr/>
            </p:nvSpPr>
            <p:spPr>
              <a:xfrm>
                <a:off x="755576" y="3429000"/>
                <a:ext cx="4017192" cy="66941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ru-RU" i="1">
                              <a:latin typeface="Cambria Math"/>
                            </a:rPr>
                            <m:t>𝑏𝑒𝑎𝑚</m:t>
                          </m:r>
                        </m:sub>
                      </m:sSub>
                      <m:r>
                        <a:rPr lang="ru-RU" i="1">
                          <a:latin typeface="Cambria Math"/>
                        </a:rPr>
                        <m:t> = </m:t>
                      </m:r>
                      <m:f>
                        <m:fPr>
                          <m:ctrlPr>
                            <a:rPr lang="ru-RU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i="1">
                              <a:latin typeface="Cambria Math"/>
                            </a:rPr>
                            <m:t>𝐴</m:t>
                          </m:r>
                        </m:num>
                        <m:den>
                          <m:r>
                            <a:rPr lang="ru-RU" i="1">
                              <a:latin typeface="Cambria Math"/>
                            </a:rPr>
                            <m:t>𝑍</m:t>
                          </m:r>
                        </m:den>
                      </m:f>
                      <m:r>
                        <a:rPr lang="ru-RU" b="0" i="1" smtClean="0">
                          <a:latin typeface="Cambria Math"/>
                        </a:rPr>
                        <m:t>∗</m:t>
                      </m:r>
                      <m:rad>
                        <m:radPr>
                          <m:degHide m:val="on"/>
                          <m:ctrlPr>
                            <a:rPr lang="ru-RU" i="1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ru-RU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type m:val="skw"/>
                                      <m:ctrlPr>
                                        <a:rPr lang="ru-RU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ru-RU" i="1">
                                          <a:latin typeface="Cambria Math"/>
                                        </a:rPr>
                                        <m:t>𝐸</m:t>
                                      </m:r>
                                    </m:num>
                                    <m:den>
                                      <m:r>
                                        <a:rPr lang="ru-RU" i="1">
                                          <a:latin typeface="Cambria Math"/>
                                        </a:rPr>
                                        <m:t>𝑛</m:t>
                                      </m:r>
                                    </m:den>
                                  </m:f>
                                  <m:r>
                                    <a:rPr lang="ru-RU" i="1">
                                      <a:latin typeface="Cambria Math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ru-RU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ru-RU" i="1">
                                          <a:latin typeface="Cambria Math"/>
                                        </a:rPr>
                                        <m:t>𝑀</m:t>
                                      </m:r>
                                    </m:e>
                                    <m:sub>
                                      <m:r>
                                        <a:rPr lang="ru-RU" i="1">
                                          <a:latin typeface="Cambria Math"/>
                                        </a:rPr>
                                        <m:t>𝑝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ru-RU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ru-RU" i="1">
                              <a:latin typeface="Cambria Math"/>
                            </a:rPr>
                            <m:t> − </m:t>
                          </m:r>
                          <m:sSup>
                            <m:sSup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ru-RU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ru-RU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ru-RU" i="1">
                              <a:latin typeface="Cambria Math"/>
                            </a:rPr>
                            <m:t> </m:t>
                          </m:r>
                        </m:e>
                      </m:rad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3429000"/>
                <a:ext cx="4017192" cy="66941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 bwMode="auto">
              <a:xfrm>
                <a:off x="5197464" y="3212976"/>
                <a:ext cx="3384376" cy="14987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n-US" dirty="0">
                    <a:latin typeface="Times New Roman" charset="0"/>
                    <a:ea typeface="Times New Roman" charset="0"/>
                    <a:cs typeface="Times New Roman" charset="0"/>
                  </a:rPr>
                  <a:t>A - mass number;</a:t>
                </a:r>
              </a:p>
              <a:p>
                <a:r>
                  <a:rPr lang="en-US" dirty="0">
                    <a:latin typeface="Times New Roman" charset="0"/>
                    <a:ea typeface="Times New Roman" charset="0"/>
                    <a:cs typeface="Times New Roman" charset="0"/>
                  </a:rPr>
                  <a:t>Z - number of protons;</a:t>
                </a:r>
              </a:p>
              <a:p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ru-RU" i="1">
                            <a:latin typeface="Cambria Math"/>
                            <a:ea typeface="Times New Roman" charset="0"/>
                            <a:cs typeface="Times New Roman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ru-RU"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E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ru-RU"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n</m:t>
                        </m:r>
                      </m:den>
                    </m:f>
                  </m:oMath>
                </a14:m>
                <a:r>
                  <a:rPr lang="en-US" dirty="0">
                    <a:latin typeface="Times New Roman" charset="0"/>
                    <a:ea typeface="Times New Roman" charset="0"/>
                    <a:cs typeface="Times New Roman" charset="0"/>
                  </a:rPr>
                  <a:t>- beam energy per nucleon;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/>
                            <a:ea typeface="Times New Roman" charset="0"/>
                            <a:cs typeface="Times New Roman" charset="0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𝑀</m:t>
                        </m:r>
                      </m:e>
                      <m:sub>
                        <m:r>
                          <a:rPr lang="ru-RU" i="1"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charset="0"/>
                    <a:ea typeface="Times New Roman" charset="0"/>
                    <a:cs typeface="Times New Roman" charset="0"/>
                  </a:rPr>
                  <a:t> - proton mass.</a:t>
                </a:r>
              </a:p>
              <a:p>
                <a:endParaRPr lang="ru-RU" dirty="0" smtClean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197464" y="3212976"/>
                <a:ext cx="3384376" cy="1498744"/>
              </a:xfrm>
              <a:prstGeom prst="rect">
                <a:avLst/>
              </a:prstGeom>
              <a:blipFill rotWithShape="1">
                <a:blip r:embed="rId3"/>
                <a:stretch>
                  <a:fillRect l="-7207" t="-1626" b="-487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1658733" y="4221088"/>
            <a:ext cx="2232248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P_beam</a:t>
            </a:r>
            <a:r>
              <a:rPr lang="en-US" b="1" dirty="0" smtClean="0">
                <a:solidFill>
                  <a:srgbClr val="FF0000"/>
                </a:solidFill>
              </a:rPr>
              <a:t> = 7.0 GeV</a:t>
            </a:r>
            <a:endParaRPr lang="ru-RU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Объект 2"/>
              <p:cNvSpPr txBox="1">
                <a:spLocks/>
              </p:cNvSpPr>
              <p:nvPr/>
            </p:nvSpPr>
            <p:spPr>
              <a:xfrm>
                <a:off x="148354" y="5157192"/>
                <a:ext cx="4817559" cy="1056937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ctr" defTabSz="2138873" rtl="0" eaLnBrk="1" latinLnBrk="0" hangingPunct="1">
                  <a:lnSpc>
                    <a:spcPct val="90000"/>
                  </a:lnSpc>
                  <a:spcBef>
                    <a:spcPts val="2339"/>
                  </a:spcBef>
                  <a:buFont typeface="Arial" panose="020B0604020202020204" pitchFamily="34" charset="0"/>
                  <a:buNone/>
                  <a:defRPr sz="5614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1069437" indent="0" algn="ctr" defTabSz="2138873" rtl="0" eaLnBrk="1" latinLnBrk="0" hangingPunct="1">
                  <a:lnSpc>
                    <a:spcPct val="90000"/>
                  </a:lnSpc>
                  <a:spcBef>
                    <a:spcPts val="1170"/>
                  </a:spcBef>
                  <a:buFont typeface="Arial" panose="020B0604020202020204" pitchFamily="34" charset="0"/>
                  <a:buNone/>
                  <a:defRPr sz="4678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2138873" indent="0" algn="ctr" defTabSz="2138873" rtl="0" eaLnBrk="1" latinLnBrk="0" hangingPunct="1">
                  <a:lnSpc>
                    <a:spcPct val="90000"/>
                  </a:lnSpc>
                  <a:spcBef>
                    <a:spcPts val="1170"/>
                  </a:spcBef>
                  <a:buFont typeface="Arial" panose="020B0604020202020204" pitchFamily="34" charset="0"/>
                  <a:buNone/>
                  <a:defRPr sz="421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3208310" indent="0" algn="ctr" defTabSz="2138873" rtl="0" eaLnBrk="1" latinLnBrk="0" hangingPunct="1">
                  <a:lnSpc>
                    <a:spcPct val="90000"/>
                  </a:lnSpc>
                  <a:spcBef>
                    <a:spcPts val="1170"/>
                  </a:spcBef>
                  <a:buFont typeface="Arial" panose="020B0604020202020204" pitchFamily="34" charset="0"/>
                  <a:buNone/>
                  <a:defRPr sz="3743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4277746" indent="0" algn="ctr" defTabSz="2138873" rtl="0" eaLnBrk="1" latinLnBrk="0" hangingPunct="1">
                  <a:lnSpc>
                    <a:spcPct val="90000"/>
                  </a:lnSpc>
                  <a:spcBef>
                    <a:spcPts val="1170"/>
                  </a:spcBef>
                  <a:buFont typeface="Arial" panose="020B0604020202020204" pitchFamily="34" charset="0"/>
                  <a:buNone/>
                  <a:defRPr sz="3743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5347183" indent="0" algn="ctr" defTabSz="2138873" rtl="0" eaLnBrk="1" latinLnBrk="0" hangingPunct="1">
                  <a:lnSpc>
                    <a:spcPct val="90000"/>
                  </a:lnSpc>
                  <a:spcBef>
                    <a:spcPts val="1170"/>
                  </a:spcBef>
                  <a:buFont typeface="Arial" panose="020B0604020202020204" pitchFamily="34" charset="0"/>
                  <a:buNone/>
                  <a:defRPr sz="3743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6416619" indent="0" algn="ctr" defTabSz="2138873" rtl="0" eaLnBrk="1" latinLnBrk="0" hangingPunct="1">
                  <a:lnSpc>
                    <a:spcPct val="90000"/>
                  </a:lnSpc>
                  <a:spcBef>
                    <a:spcPts val="1170"/>
                  </a:spcBef>
                  <a:buFont typeface="Arial" panose="020B0604020202020204" pitchFamily="34" charset="0"/>
                  <a:buNone/>
                  <a:defRPr sz="3743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7486056" indent="0" algn="ctr" defTabSz="2138873" rtl="0" eaLnBrk="1" latinLnBrk="0" hangingPunct="1">
                  <a:lnSpc>
                    <a:spcPct val="90000"/>
                  </a:lnSpc>
                  <a:spcBef>
                    <a:spcPts val="1170"/>
                  </a:spcBef>
                  <a:buFont typeface="Arial" panose="020B0604020202020204" pitchFamily="34" charset="0"/>
                  <a:buNone/>
                  <a:defRPr sz="3743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8555492" indent="0" algn="ctr" defTabSz="2138873" rtl="0" eaLnBrk="1" latinLnBrk="0" hangingPunct="1">
                  <a:lnSpc>
                    <a:spcPct val="90000"/>
                  </a:lnSpc>
                  <a:spcBef>
                    <a:spcPts val="1170"/>
                  </a:spcBef>
                  <a:buFont typeface="Arial" panose="020B0604020202020204" pitchFamily="34" charset="0"/>
                  <a:buNone/>
                  <a:defRPr sz="3743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3200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P</a:t>
                </a:r>
                <a:r>
                  <a:rPr lang="en-US" sz="3200" baseline="-25000" dirty="0" err="1" smtClean="0">
                    <a:latin typeface="Times New Roman" charset="0"/>
                    <a:ea typeface="Times New Roman" charset="0"/>
                    <a:cs typeface="Times New Roman" charset="0"/>
                  </a:rPr>
                  <a:t>beam</a:t>
                </a:r>
                <a:r>
                  <a:rPr lang="en-US" sz="3200" baseline="-25000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(est)</a:t>
                </a:r>
                <a14:m>
                  <m:oMath xmlns:m="http://schemas.openxmlformats.org/officeDocument/2006/math">
                    <m:r>
                      <a:rPr lang="en-US" sz="3200" b="0" i="0" smtClean="0">
                        <a:latin typeface="Cambria Math" charset="0"/>
                        <a:ea typeface="Times New Roman" charset="0"/>
                        <a:cs typeface="Times New Roman" charset="0"/>
                      </a:rPr>
                      <m:t>= </m:t>
                    </m:r>
                    <m:f>
                      <m:fPr>
                        <m:ctrlPr>
                          <a:rPr lang="mr-IN" sz="3200" i="1" smtClean="0">
                            <a:latin typeface="Cambria Math"/>
                            <a:ea typeface="Times New Roman" charset="0"/>
                            <a:cs typeface="Times New Roman" charset="0"/>
                          </a:rPr>
                        </m:ctrlPr>
                      </m:fPr>
                      <m:num>
                        <m:r>
                          <a:rPr lang="en-US" sz="3200" b="0" i="0" smtClean="0"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0.3∗ </m:t>
                        </m:r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lang="en-US" sz="3200" i="1" smtClean="0">
                                <a:latin typeface="Cambria Math"/>
                                <a:ea typeface="Times New Roman" charset="0"/>
                                <a:cs typeface="Times New Roman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m:rPr>
                                <m:sty m:val="p"/>
                              </m:rPr>
                              <a:rPr lang="en-US" sz="3200" b="0" i="0" smtClean="0">
                                <a:latin typeface="Cambria Math" charset="0"/>
                                <a:ea typeface="Times New Roman" charset="0"/>
                                <a:cs typeface="Times New Roman" charset="0"/>
                              </a:rPr>
                              <m:t>Bdl</m:t>
                            </m:r>
                          </m:e>
                        </m:nary>
                      </m:num>
                      <m:den>
                        <m:func>
                          <m:funcPr>
                            <m:ctrlPr>
                              <a:rPr lang="en-US" sz="3200" i="1" smtClean="0">
                                <a:latin typeface="Cambria Math"/>
                                <a:ea typeface="Times New Roman" charset="0"/>
                                <a:cs typeface="Times New Roman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3200" b="0" i="0" smtClean="0">
                                <a:latin typeface="Cambria Math" charset="0"/>
                                <a:ea typeface="Times New Roman" charset="0"/>
                                <a:cs typeface="Times New Roman" charset="0"/>
                              </a:rPr>
                              <m:t>sin</m:t>
                            </m:r>
                          </m:fName>
                          <m:e>
                            <m:sSub>
                              <m:sSubPr>
                                <m:ctrlPr>
                                  <a:rPr lang="en-US" sz="3200" i="1" smtClean="0">
                                    <a:latin typeface="Cambria Math"/>
                                    <a:ea typeface="Times New Roman" charset="0"/>
                                    <a:cs typeface="Times New Roman" charset="0"/>
                                  </a:rPr>
                                </m:ctrlPr>
                              </m:sSubPr>
                              <m:e>
                                <m:r>
                                  <a:rPr lang="en-US" sz="3200" b="0" i="0" smtClean="0">
                                    <a:latin typeface="Cambria Math" charset="0"/>
                                    <a:ea typeface="Times New Roman" charset="0"/>
                                    <a:cs typeface="Times New Roman" charset="0"/>
                                  </a:rPr>
                                  <m:t>(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3200" b="0" i="0" smtClean="0">
                                    <a:latin typeface="Cambria Math" charset="0"/>
                                    <a:ea typeface="Times New Roman" charset="0"/>
                                    <a:cs typeface="Times New Roman" charset="0"/>
                                  </a:rPr>
                                  <m:t>α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3200" b="0" i="0" smtClean="0">
                                    <a:latin typeface="Cambria Math" charset="0"/>
                                    <a:ea typeface="Times New Roman" charset="0"/>
                                    <a:cs typeface="Times New Roman" charset="0"/>
                                  </a:rPr>
                                  <m:t>out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3200" i="1">
                                    <a:latin typeface="Cambria Math"/>
                                    <a:ea typeface="Times New Roman" charset="0"/>
                                    <a:cs typeface="Times New Roman" charset="0"/>
                                  </a:rPr>
                                </m:ctrlPr>
                              </m:sSubPr>
                              <m:e>
                                <m:r>
                                  <a:rPr lang="en-US" sz="3200" b="0" i="0" smtClean="0">
                                    <a:latin typeface="Cambria Math"/>
                                    <a:ea typeface="Times New Roman" charset="0"/>
                                    <a:cs typeface="Times New Roman" charset="0"/>
                                  </a:rPr>
                                  <m:t>)</m:t>
                                </m:r>
                                <m:r>
                                  <a:rPr lang="en-US" sz="3200" b="0" i="0" smtClean="0">
                                    <a:latin typeface="Cambria Math" charset="0"/>
                                    <a:ea typeface="Times New Roman" charset="0"/>
                                    <a:cs typeface="Times New Roman" charset="0"/>
                                  </a:rPr>
                                  <m:t>−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3200" b="0" i="0" smtClean="0">
                                    <a:latin typeface="Cambria Math"/>
                                    <a:ea typeface="Times New Roman" charset="0"/>
                                    <a:cs typeface="Times New Roman" charset="0"/>
                                  </a:rPr>
                                  <m:t>sin</m:t>
                                </m:r>
                                <m:r>
                                  <a:rPr lang="en-US" sz="3200" b="0" i="0" smtClean="0">
                                    <a:latin typeface="Cambria Math"/>
                                    <a:ea typeface="Times New Roman" charset="0"/>
                                    <a:cs typeface="Times New Roman" charset="0"/>
                                  </a:rPr>
                                  <m:t>(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3200" b="0" i="0">
                                    <a:latin typeface="Cambria Math" charset="0"/>
                                    <a:ea typeface="Times New Roman" charset="0"/>
                                    <a:cs typeface="Times New Roman" charset="0"/>
                                  </a:rPr>
                                  <m:t>α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3200" b="0" i="0">
                                    <a:latin typeface="Cambria Math" charset="0"/>
                                    <a:ea typeface="Times New Roman" charset="0"/>
                                    <a:cs typeface="Times New Roman" charset="0"/>
                                  </a:rPr>
                                  <m:t>in</m:t>
                                </m:r>
                              </m:sub>
                            </m:sSub>
                            <m:r>
                              <a:rPr lang="en-US" sz="3200" b="0" i="0" smtClean="0">
                                <a:latin typeface="Cambria Math" charset="0"/>
                                <a:ea typeface="Times New Roman" charset="0"/>
                                <a:cs typeface="Times New Roman" charset="0"/>
                              </a:rPr>
                              <m:t>)</m:t>
                            </m:r>
                          </m:e>
                        </m:func>
                      </m:den>
                    </m:f>
                  </m:oMath>
                </a14:m>
                <a:endParaRPr lang="en-US" sz="3200" dirty="0">
                  <a:latin typeface="Times New Roman" charset="0"/>
                  <a:ea typeface="Times New Roman" charset="0"/>
                  <a:cs typeface="Times New Roman" charset="0"/>
                </a:endParaRPr>
              </a:p>
            </p:txBody>
          </p:sp>
        </mc:Choice>
        <mc:Fallback>
          <p:sp>
            <p:nvSpPr>
              <p:cNvPr id="7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354" y="5157192"/>
                <a:ext cx="4817559" cy="1056937"/>
              </a:xfrm>
              <a:prstGeom prst="rect">
                <a:avLst/>
              </a:prstGeom>
              <a:blipFill rotWithShape="1">
                <a:blip r:embed="rId4"/>
                <a:stretch>
                  <a:fillRect l="-1009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 bwMode="auto">
              <a:xfrm>
                <a:off x="5076056" y="5157192"/>
                <a:ext cx="4327457" cy="987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/>
                            <a:ea typeface="Times New Roman" charset="0"/>
                            <a:cs typeface="Times New Roman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𝛼</m:t>
                        </m:r>
                      </m:e>
                      <m:sub>
                        <m:r>
                          <a:rPr lang="en-US" sz="1400" i="1"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𝑖𝑛</m:t>
                        </m:r>
                        <m:r>
                          <a:rPr lang="en-US" sz="1400" i="1"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sz="1400" dirty="0">
                    <a:latin typeface="Times New Roman" charset="0"/>
                    <a:ea typeface="Times New Roman" charset="0"/>
                    <a:cs typeface="Times New Roman" charset="0"/>
                  </a:rPr>
                  <a:t>- angle of beam before </a:t>
                </a:r>
                <a:r>
                  <a:rPr lang="en-US" sz="1400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magnet (</a:t>
                </a:r>
                <a:r>
                  <a:rPr lang="en-US" sz="1400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MWPC, Si); </a:t>
                </a:r>
                <a:endParaRPr lang="en-US" sz="1400" dirty="0">
                  <a:latin typeface="Times New Roman" charset="0"/>
                  <a:ea typeface="Times New Roman" charset="0"/>
                  <a:cs typeface="Times New Roman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/>
                            <a:ea typeface="Times New Roman" charset="0"/>
                            <a:cs typeface="Times New Roman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𝛼</m:t>
                        </m:r>
                      </m:e>
                      <m:sub>
                        <m:r>
                          <a:rPr lang="en-US" sz="1400" i="1"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𝑜𝑢𝑡</m:t>
                        </m:r>
                        <m:r>
                          <a:rPr lang="en-US" sz="1400" i="1"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sz="1400" dirty="0">
                    <a:latin typeface="Times New Roman" charset="0"/>
                    <a:ea typeface="Times New Roman" charset="0"/>
                    <a:cs typeface="Times New Roman" charset="0"/>
                  </a:rPr>
                  <a:t>- angles of beam after </a:t>
                </a:r>
                <a:r>
                  <a:rPr lang="en-US" sz="1400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magnet (DCH);</a:t>
                </a:r>
                <a:endParaRPr lang="en-US" sz="1400" dirty="0">
                  <a:latin typeface="Times New Roman" charset="0"/>
                  <a:ea typeface="Times New Roman" charset="0"/>
                  <a:cs typeface="Times New Roman" charset="0"/>
                </a:endParaRPr>
              </a:p>
              <a:p>
                <a14:m>
                  <m:oMath xmlns:m="http://schemas.openxmlformats.org/officeDocument/2006/math"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sz="1400" i="1">
                            <a:latin typeface="Cambria Math"/>
                            <a:ea typeface="Times New Roman" charset="0"/>
                            <a:cs typeface="Times New Roman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sz="1400" i="1"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𝐵𝑑𝑙</m:t>
                        </m:r>
                      </m:e>
                    </m:nary>
                  </m:oMath>
                </a14:m>
                <a:r>
                  <a:rPr lang="en-US" sz="1400" dirty="0">
                    <a:latin typeface="Times New Roman" charset="0"/>
                    <a:ea typeface="Times New Roman" charset="0"/>
                    <a:cs typeface="Times New Roman" charset="0"/>
                  </a:rPr>
                  <a:t> - magnet field integral [T*m].</a:t>
                </a:r>
              </a:p>
              <a:p>
                <a:endParaRPr lang="ru-RU" sz="1400" dirty="0" smtClean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76056" y="5157192"/>
                <a:ext cx="4327457" cy="987450"/>
              </a:xfrm>
              <a:prstGeom prst="rect">
                <a:avLst/>
              </a:prstGeom>
              <a:blipFill rotWithShape="1">
                <a:blip r:embed="rId5"/>
                <a:stretch>
                  <a:fillRect l="-6761" b="-3827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6509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2317" y="-171400"/>
            <a:ext cx="7886700" cy="1325563"/>
          </a:xfrm>
        </p:spPr>
        <p:txBody>
          <a:bodyPr/>
          <a:lstStyle/>
          <a:p>
            <a:pPr algn="ctr"/>
            <a:r>
              <a:rPr lang="en-US" dirty="0" smtClean="0"/>
              <a:t>Run6 Momentum </a:t>
            </a:r>
            <a:r>
              <a:rPr lang="en-US" dirty="0" smtClean="0"/>
              <a:t>vs. </a:t>
            </a:r>
            <a:r>
              <a:rPr lang="en-US" dirty="0" err="1" smtClean="0"/>
              <a:t>Int</a:t>
            </a:r>
            <a:r>
              <a:rPr lang="en-US" dirty="0" smtClean="0"/>
              <a:t>(</a:t>
            </a:r>
            <a:r>
              <a:rPr lang="en-US" dirty="0" err="1" smtClean="0"/>
              <a:t>BdL</a:t>
            </a:r>
            <a:r>
              <a:rPr lang="en-US" dirty="0" smtClean="0"/>
              <a:t>)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67743" y="5949280"/>
            <a:ext cx="40958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RED</a:t>
            </a:r>
            <a:r>
              <a:rPr lang="en-US" dirty="0" smtClean="0">
                <a:solidFill>
                  <a:srgbClr val="FF0000"/>
                </a:solidFill>
              </a:rPr>
              <a:t> – </a:t>
            </a:r>
            <a:r>
              <a:rPr lang="en-US" dirty="0" err="1" smtClean="0">
                <a:solidFill>
                  <a:srgbClr val="FF0000"/>
                </a:solidFill>
              </a:rPr>
              <a:t>Nuclotron</a:t>
            </a:r>
            <a:r>
              <a:rPr lang="en-US" dirty="0" smtClean="0">
                <a:solidFill>
                  <a:srgbClr val="FF0000"/>
                </a:solidFill>
              </a:rPr>
              <a:t> beam momentum;</a:t>
            </a:r>
          </a:p>
          <a:p>
            <a:pPr algn="ctr"/>
            <a:r>
              <a:rPr lang="en-US" b="1" dirty="0" smtClean="0">
                <a:solidFill>
                  <a:srgbClr val="0070C0"/>
                </a:solidFill>
              </a:rPr>
              <a:t>BLUE</a:t>
            </a:r>
            <a:r>
              <a:rPr lang="en-US" dirty="0" smtClean="0">
                <a:solidFill>
                  <a:srgbClr val="0070C0"/>
                </a:solidFill>
              </a:rPr>
              <a:t> – estimated </a:t>
            </a:r>
            <a:r>
              <a:rPr lang="en-US" dirty="0">
                <a:solidFill>
                  <a:srgbClr val="0070C0"/>
                </a:solidFill>
              </a:rPr>
              <a:t>beam </a:t>
            </a:r>
            <a:r>
              <a:rPr lang="en-US" dirty="0" smtClean="0">
                <a:solidFill>
                  <a:srgbClr val="0070C0"/>
                </a:solidFill>
              </a:rPr>
              <a:t>momentum</a:t>
            </a:r>
            <a:r>
              <a:rPr lang="en-US" dirty="0">
                <a:solidFill>
                  <a:srgbClr val="0070C0"/>
                </a:solidFill>
              </a:rPr>
              <a:t>.</a:t>
            </a:r>
            <a:endParaRPr lang="ru-RU" dirty="0" smtClean="0">
              <a:solidFill>
                <a:srgbClr val="0070C0"/>
              </a:solidFill>
            </a:endParaRPr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5679757"/>
              </p:ext>
            </p:extLst>
          </p:nvPr>
        </p:nvGraphicFramePr>
        <p:xfrm>
          <a:off x="858129" y="1870157"/>
          <a:ext cx="6810215" cy="39204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Acrobat Document" r:id="rId3" imgW="5400560" imgH="3390493" progId="AcroExch.Document.7">
                  <p:embed/>
                </p:oleObj>
              </mc:Choice>
              <mc:Fallback>
                <p:oleObj name="Acrobat Document" r:id="rId3" imgW="5400560" imgH="3390493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58129" y="1870157"/>
                        <a:ext cx="6810215" cy="39204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/>
              <p:nvPr/>
            </p:nvSpPr>
            <p:spPr>
              <a:xfrm>
                <a:off x="1986361" y="2564904"/>
                <a:ext cx="4377232" cy="669414"/>
              </a:xfrm>
              <a:prstGeom prst="rect">
                <a:avLst/>
              </a:prstGeom>
              <a:ln w="19050">
                <a:solidFill>
                  <a:srgbClr val="FF0000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ru-RU" i="1">
                              <a:latin typeface="Cambria Math"/>
                            </a:rPr>
                            <m:t>𝑏𝑒𝑎𝑚</m:t>
                          </m:r>
                        </m:sub>
                      </m:sSub>
                      <m:r>
                        <a:rPr lang="ru-RU" i="1">
                          <a:latin typeface="Cambria Math"/>
                        </a:rPr>
                        <m:t> = </m:t>
                      </m:r>
                      <m:f>
                        <m:fPr>
                          <m:ctrlPr>
                            <a:rPr lang="ru-RU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i="1">
                              <a:latin typeface="Cambria Math"/>
                            </a:rPr>
                            <m:t>𝐴</m:t>
                          </m:r>
                        </m:num>
                        <m:den>
                          <m:r>
                            <a:rPr lang="ru-RU" i="1">
                              <a:latin typeface="Cambria Math"/>
                            </a:rPr>
                            <m:t>𝑍</m:t>
                          </m:r>
                        </m:den>
                      </m:f>
                      <m:r>
                        <a:rPr lang="ru-RU" b="0" i="1" smtClean="0">
                          <a:latin typeface="Cambria Math"/>
                        </a:rPr>
                        <m:t>∗</m:t>
                      </m:r>
                      <m:rad>
                        <m:radPr>
                          <m:degHide m:val="on"/>
                          <m:ctrlPr>
                            <a:rPr lang="ru-RU" i="1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ru-RU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type m:val="skw"/>
                                      <m:ctrlPr>
                                        <a:rPr lang="ru-RU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ru-RU" i="1">
                                          <a:latin typeface="Cambria Math"/>
                                        </a:rPr>
                                        <m:t>𝐸</m:t>
                                      </m:r>
                                    </m:num>
                                    <m:den>
                                      <m:r>
                                        <a:rPr lang="ru-RU" i="1">
                                          <a:latin typeface="Cambria Math"/>
                                        </a:rPr>
                                        <m:t>𝑛</m:t>
                                      </m:r>
                                    </m:den>
                                  </m:f>
                                  <m:r>
                                    <a:rPr lang="ru-RU" i="1">
                                      <a:latin typeface="Cambria Math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ru-RU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ru-RU" i="1">
                                          <a:latin typeface="Cambria Math"/>
                                        </a:rPr>
                                        <m:t>𝑀</m:t>
                                      </m:r>
                                    </m:e>
                                    <m:sub>
                                      <m:r>
                                        <a:rPr lang="ru-RU" i="1">
                                          <a:latin typeface="Cambria Math"/>
                                        </a:rPr>
                                        <m:t>𝑝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ru-RU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ru-RU" i="1">
                              <a:latin typeface="Cambria Math"/>
                            </a:rPr>
                            <m:t> − </m:t>
                          </m:r>
                          <m:sSup>
                            <m:sSup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ru-RU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ru-RU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ru-RU" i="1">
                              <a:latin typeface="Cambria Math"/>
                            </a:rPr>
                            <m:t> </m:t>
                          </m:r>
                        </m:e>
                      </m:ra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6361" y="2564904"/>
                <a:ext cx="4377232" cy="66941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937247" y="24320833"/>
                <a:ext cx="3391270" cy="13471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A - mass number;</a:t>
                </a:r>
              </a:p>
              <a:p>
                <a:r>
                  <a:rPr lang="en-US" sz="2000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Z - number </a:t>
                </a:r>
                <a:r>
                  <a:rPr lang="en-US" sz="2000" dirty="0">
                    <a:latin typeface="Times New Roman" charset="0"/>
                    <a:ea typeface="Times New Roman" charset="0"/>
                    <a:cs typeface="Times New Roman" charset="0"/>
                  </a:rPr>
                  <a:t>of </a:t>
                </a:r>
                <a:r>
                  <a:rPr lang="en-US" sz="2000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protons;</a:t>
                </a:r>
              </a:p>
              <a:p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ru-RU" sz="2000" i="1">
                            <a:latin typeface="Cambria Math"/>
                            <a:ea typeface="Times New Roman" charset="0"/>
                            <a:cs typeface="Times New Roman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ru-RU" sz="2000" i="0"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E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ru-RU" sz="2000" i="0"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n</m:t>
                        </m:r>
                      </m:den>
                    </m:f>
                  </m:oMath>
                </a14:m>
                <a:r>
                  <a:rPr lang="en-US" sz="2000" dirty="0">
                    <a:latin typeface="Times New Roman" charset="0"/>
                    <a:ea typeface="Times New Roman" charset="0"/>
                    <a:cs typeface="Times New Roman" charset="0"/>
                  </a:rPr>
                  <a:t>- </a:t>
                </a:r>
                <a:r>
                  <a:rPr lang="en-US" sz="2000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beam energy </a:t>
                </a:r>
                <a:r>
                  <a:rPr lang="en-US" sz="2000" dirty="0">
                    <a:latin typeface="Times New Roman" charset="0"/>
                    <a:ea typeface="Times New Roman" charset="0"/>
                    <a:cs typeface="Times New Roman" charset="0"/>
                  </a:rPr>
                  <a:t>per </a:t>
                </a:r>
                <a:r>
                  <a:rPr lang="en-US" sz="2000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nucleon;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>
                            <a:latin typeface="Cambria Math"/>
                            <a:ea typeface="Times New Roman" charset="0"/>
                            <a:cs typeface="Times New Roman" charset="0"/>
                          </a:rPr>
                        </m:ctrlPr>
                      </m:sSubPr>
                      <m:e>
                        <m:r>
                          <a:rPr lang="ru-RU" sz="2000" i="1"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𝑀</m:t>
                        </m:r>
                      </m:e>
                      <m:sub>
                        <m:r>
                          <a:rPr lang="ru-RU" sz="2000" i="1"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2000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 </a:t>
                </a:r>
                <a:r>
                  <a:rPr lang="en-US" sz="2000" dirty="0">
                    <a:latin typeface="Times New Roman" charset="0"/>
                    <a:ea typeface="Times New Roman" charset="0"/>
                    <a:cs typeface="Times New Roman" charset="0"/>
                  </a:rPr>
                  <a:t>- </a:t>
                </a:r>
                <a:r>
                  <a:rPr lang="en-US" sz="2000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proton mass.</a:t>
                </a: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37247" y="24320833"/>
                <a:ext cx="3391270" cy="1347100"/>
              </a:xfrm>
              <a:prstGeom prst="rect">
                <a:avLst/>
              </a:prstGeom>
              <a:blipFill rotWithShape="1">
                <a:blip r:embed="rId6"/>
                <a:stretch>
                  <a:fillRect l="-7734" t="-2262" b="-2760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532440" y="5661248"/>
            <a:ext cx="548640" cy="396240"/>
          </a:xfrm>
        </p:spPr>
        <p:txBody>
          <a:bodyPr/>
          <a:lstStyle/>
          <a:p>
            <a:pPr>
              <a:defRPr/>
            </a:pPr>
            <a:fld id="{F2187266-FB5F-4208-A945-B09A4004C61C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Объект 2"/>
              <p:cNvSpPr txBox="1">
                <a:spLocks/>
              </p:cNvSpPr>
              <p:nvPr/>
            </p:nvSpPr>
            <p:spPr>
              <a:xfrm>
                <a:off x="2207249" y="4005064"/>
                <a:ext cx="3953463" cy="1008112"/>
              </a:xfrm>
              <a:prstGeom prst="rect">
                <a:avLst/>
              </a:prstGeom>
              <a:ln w="19050">
                <a:solidFill>
                  <a:srgbClr val="0070C0"/>
                </a:solidFill>
              </a:ln>
            </p:spPr>
            <p:txBody>
              <a:bodyPr vert="horz" lIns="91440" tIns="45720" rIns="91440" bIns="45720" rtlCol="0">
                <a:normAutofit fontScale="92500"/>
              </a:bodyPr>
              <a:lstStyle>
                <a:lvl1pPr marL="0" indent="0" algn="ctr" defTabSz="2138873" rtl="0" eaLnBrk="1" latinLnBrk="0" hangingPunct="1">
                  <a:lnSpc>
                    <a:spcPct val="90000"/>
                  </a:lnSpc>
                  <a:spcBef>
                    <a:spcPts val="2339"/>
                  </a:spcBef>
                  <a:buFont typeface="Arial" panose="020B0604020202020204" pitchFamily="34" charset="0"/>
                  <a:buNone/>
                  <a:defRPr sz="5614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1069437" indent="0" algn="ctr" defTabSz="2138873" rtl="0" eaLnBrk="1" latinLnBrk="0" hangingPunct="1">
                  <a:lnSpc>
                    <a:spcPct val="90000"/>
                  </a:lnSpc>
                  <a:spcBef>
                    <a:spcPts val="1170"/>
                  </a:spcBef>
                  <a:buFont typeface="Arial" panose="020B0604020202020204" pitchFamily="34" charset="0"/>
                  <a:buNone/>
                  <a:defRPr sz="4678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2138873" indent="0" algn="ctr" defTabSz="2138873" rtl="0" eaLnBrk="1" latinLnBrk="0" hangingPunct="1">
                  <a:lnSpc>
                    <a:spcPct val="90000"/>
                  </a:lnSpc>
                  <a:spcBef>
                    <a:spcPts val="1170"/>
                  </a:spcBef>
                  <a:buFont typeface="Arial" panose="020B0604020202020204" pitchFamily="34" charset="0"/>
                  <a:buNone/>
                  <a:defRPr sz="421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3208310" indent="0" algn="ctr" defTabSz="2138873" rtl="0" eaLnBrk="1" latinLnBrk="0" hangingPunct="1">
                  <a:lnSpc>
                    <a:spcPct val="90000"/>
                  </a:lnSpc>
                  <a:spcBef>
                    <a:spcPts val="1170"/>
                  </a:spcBef>
                  <a:buFont typeface="Arial" panose="020B0604020202020204" pitchFamily="34" charset="0"/>
                  <a:buNone/>
                  <a:defRPr sz="3743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4277746" indent="0" algn="ctr" defTabSz="2138873" rtl="0" eaLnBrk="1" latinLnBrk="0" hangingPunct="1">
                  <a:lnSpc>
                    <a:spcPct val="90000"/>
                  </a:lnSpc>
                  <a:spcBef>
                    <a:spcPts val="1170"/>
                  </a:spcBef>
                  <a:buFont typeface="Arial" panose="020B0604020202020204" pitchFamily="34" charset="0"/>
                  <a:buNone/>
                  <a:defRPr sz="3743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5347183" indent="0" algn="ctr" defTabSz="2138873" rtl="0" eaLnBrk="1" latinLnBrk="0" hangingPunct="1">
                  <a:lnSpc>
                    <a:spcPct val="90000"/>
                  </a:lnSpc>
                  <a:spcBef>
                    <a:spcPts val="1170"/>
                  </a:spcBef>
                  <a:buFont typeface="Arial" panose="020B0604020202020204" pitchFamily="34" charset="0"/>
                  <a:buNone/>
                  <a:defRPr sz="3743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6416619" indent="0" algn="ctr" defTabSz="2138873" rtl="0" eaLnBrk="1" latinLnBrk="0" hangingPunct="1">
                  <a:lnSpc>
                    <a:spcPct val="90000"/>
                  </a:lnSpc>
                  <a:spcBef>
                    <a:spcPts val="1170"/>
                  </a:spcBef>
                  <a:buFont typeface="Arial" panose="020B0604020202020204" pitchFamily="34" charset="0"/>
                  <a:buNone/>
                  <a:defRPr sz="3743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7486056" indent="0" algn="ctr" defTabSz="2138873" rtl="0" eaLnBrk="1" latinLnBrk="0" hangingPunct="1">
                  <a:lnSpc>
                    <a:spcPct val="90000"/>
                  </a:lnSpc>
                  <a:spcBef>
                    <a:spcPts val="1170"/>
                  </a:spcBef>
                  <a:buFont typeface="Arial" panose="020B0604020202020204" pitchFamily="34" charset="0"/>
                  <a:buNone/>
                  <a:defRPr sz="3743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8555492" indent="0" algn="ctr" defTabSz="2138873" rtl="0" eaLnBrk="1" latinLnBrk="0" hangingPunct="1">
                  <a:lnSpc>
                    <a:spcPct val="90000"/>
                  </a:lnSpc>
                  <a:spcBef>
                    <a:spcPts val="1170"/>
                  </a:spcBef>
                  <a:buFont typeface="Arial" panose="020B0604020202020204" pitchFamily="34" charset="0"/>
                  <a:buNone/>
                  <a:defRPr sz="3743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3200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P</a:t>
                </a:r>
                <a:r>
                  <a:rPr lang="en-US" sz="3200" baseline="-25000" dirty="0" err="1" smtClean="0">
                    <a:latin typeface="Times New Roman" charset="0"/>
                    <a:ea typeface="Times New Roman" charset="0"/>
                    <a:cs typeface="Times New Roman" charset="0"/>
                  </a:rPr>
                  <a:t>beam</a:t>
                </a:r>
                <a:r>
                  <a:rPr lang="en-US" sz="3200" baseline="-25000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(est)</a:t>
                </a:r>
                <a14:m>
                  <m:oMath xmlns:m="http://schemas.openxmlformats.org/officeDocument/2006/math">
                    <m:r>
                      <a:rPr lang="en-US" sz="3200" b="0" i="0" smtClean="0">
                        <a:latin typeface="Cambria Math" charset="0"/>
                        <a:ea typeface="Times New Roman" charset="0"/>
                        <a:cs typeface="Times New Roman" charset="0"/>
                      </a:rPr>
                      <m:t>= </m:t>
                    </m:r>
                    <m:f>
                      <m:fPr>
                        <m:ctrlPr>
                          <a:rPr lang="mr-IN" sz="3200" i="1" smtClean="0">
                            <a:latin typeface="Cambria Math"/>
                            <a:ea typeface="Times New Roman" charset="0"/>
                            <a:cs typeface="Times New Roman" charset="0"/>
                          </a:rPr>
                        </m:ctrlPr>
                      </m:fPr>
                      <m:num>
                        <m:r>
                          <a:rPr lang="en-US" sz="3200" b="0" i="0" smtClean="0"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0.3∗ </m:t>
                        </m:r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lang="en-US" sz="3200" i="1" smtClean="0">
                                <a:latin typeface="Cambria Math"/>
                                <a:ea typeface="Times New Roman" charset="0"/>
                                <a:cs typeface="Times New Roman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m:rPr>
                                <m:sty m:val="p"/>
                              </m:rPr>
                              <a:rPr lang="en-US" sz="3200" b="0" i="0" smtClean="0">
                                <a:latin typeface="Cambria Math" charset="0"/>
                                <a:ea typeface="Times New Roman" charset="0"/>
                                <a:cs typeface="Times New Roman" charset="0"/>
                              </a:rPr>
                              <m:t>Bdl</m:t>
                            </m:r>
                          </m:e>
                        </m:nary>
                      </m:num>
                      <m:den>
                        <m:func>
                          <m:funcPr>
                            <m:ctrlPr>
                              <a:rPr lang="en-US" sz="3200" i="1" smtClean="0">
                                <a:latin typeface="Cambria Math"/>
                                <a:ea typeface="Times New Roman" charset="0"/>
                                <a:cs typeface="Times New Roman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3200" b="0" i="0" smtClean="0">
                                <a:latin typeface="Cambria Math" charset="0"/>
                                <a:ea typeface="Times New Roman" charset="0"/>
                                <a:cs typeface="Times New Roman" charset="0"/>
                              </a:rPr>
                              <m:t>sin</m:t>
                            </m:r>
                          </m:fName>
                          <m:e>
                            <m:sSub>
                              <m:sSubPr>
                                <m:ctrlPr>
                                  <a:rPr lang="en-US" sz="3200" i="1" smtClean="0">
                                    <a:latin typeface="Cambria Math"/>
                                    <a:ea typeface="Times New Roman" charset="0"/>
                                    <a:cs typeface="Times New Roman" charset="0"/>
                                  </a:rPr>
                                </m:ctrlPr>
                              </m:sSubPr>
                              <m:e>
                                <m:r>
                                  <a:rPr lang="en-US" sz="3200" b="0" i="0" smtClean="0">
                                    <a:latin typeface="Cambria Math" charset="0"/>
                                    <a:ea typeface="Times New Roman" charset="0"/>
                                    <a:cs typeface="Times New Roman" charset="0"/>
                                  </a:rPr>
                                  <m:t>(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3200" b="0" i="0" smtClean="0">
                                    <a:latin typeface="Cambria Math" charset="0"/>
                                    <a:ea typeface="Times New Roman" charset="0"/>
                                    <a:cs typeface="Times New Roman" charset="0"/>
                                  </a:rPr>
                                  <m:t>α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3200" b="0" i="0" smtClean="0">
                                    <a:latin typeface="Cambria Math" charset="0"/>
                                    <a:ea typeface="Times New Roman" charset="0"/>
                                    <a:cs typeface="Times New Roman" charset="0"/>
                                  </a:rPr>
                                  <m:t>out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3200" i="1">
                                    <a:latin typeface="Cambria Math"/>
                                    <a:ea typeface="Times New Roman" charset="0"/>
                                    <a:cs typeface="Times New Roman" charset="0"/>
                                  </a:rPr>
                                </m:ctrlPr>
                              </m:sSubPr>
                              <m:e>
                                <m:r>
                                  <a:rPr lang="en-US" sz="3200" b="0" i="0" smtClean="0">
                                    <a:latin typeface="Cambria Math" charset="0"/>
                                    <a:ea typeface="Times New Roman" charset="0"/>
                                    <a:cs typeface="Times New Roman" charset="0"/>
                                  </a:rPr>
                                  <m:t>−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3200" b="0" i="0">
                                    <a:latin typeface="Cambria Math" charset="0"/>
                                    <a:ea typeface="Times New Roman" charset="0"/>
                                    <a:cs typeface="Times New Roman" charset="0"/>
                                  </a:rPr>
                                  <m:t>α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3200" b="0" i="0">
                                    <a:latin typeface="Cambria Math" charset="0"/>
                                    <a:ea typeface="Times New Roman" charset="0"/>
                                    <a:cs typeface="Times New Roman" charset="0"/>
                                  </a:rPr>
                                  <m:t>in</m:t>
                                </m:r>
                              </m:sub>
                            </m:sSub>
                            <m:r>
                              <a:rPr lang="en-US" sz="3200" b="0" i="0" smtClean="0">
                                <a:latin typeface="Cambria Math" charset="0"/>
                                <a:ea typeface="Times New Roman" charset="0"/>
                                <a:cs typeface="Times New Roman" charset="0"/>
                              </a:rPr>
                              <m:t>)</m:t>
                            </m:r>
                          </m:e>
                        </m:func>
                      </m:den>
                    </m:f>
                  </m:oMath>
                </a14:m>
                <a:endParaRPr lang="en-US" sz="3200" dirty="0">
                  <a:latin typeface="Times New Roman" charset="0"/>
                  <a:ea typeface="Times New Roman" charset="0"/>
                  <a:cs typeface="Times New Roman" charset="0"/>
                </a:endParaRPr>
              </a:p>
            </p:txBody>
          </p:sp>
        </mc:Choice>
        <mc:Fallback xmlns="">
          <p:sp>
            <p:nvSpPr>
              <p:cNvPr id="10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7249" y="4005064"/>
                <a:ext cx="3953463" cy="1008112"/>
              </a:xfrm>
              <a:prstGeom prst="rect">
                <a:avLst/>
              </a:prstGeom>
              <a:blipFill rotWithShape="1">
                <a:blip r:embed="rId7"/>
                <a:stretch>
                  <a:fillRect l="-613"/>
                </a:stretch>
              </a:blipFill>
              <a:ln w="19050"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 bwMode="auto">
          <a:xfrm>
            <a:off x="2482789" y="946827"/>
            <a:ext cx="338437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/>
              <a:t> </a:t>
            </a:r>
            <a:r>
              <a:rPr lang="en-US" b="1" dirty="0"/>
              <a:t>C</a:t>
            </a:r>
            <a:r>
              <a:rPr lang="en-US" dirty="0"/>
              <a:t> beam energy 4.5 GeV/</a:t>
            </a:r>
            <a:r>
              <a:rPr lang="en-US" dirty="0" err="1"/>
              <a:t>nuclon</a:t>
            </a:r>
            <a:r>
              <a:rPr lang="en-US" dirty="0"/>
              <a:t>; </a:t>
            </a:r>
          </a:p>
          <a:p>
            <a:pPr algn="ctr"/>
            <a:r>
              <a:rPr lang="en-US" dirty="0"/>
              <a:t> Momentum 10.7 GeV/c;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741036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Alignment procedure</a:t>
            </a:r>
            <a:endParaRPr lang="ru-RU" dirty="0"/>
          </a:p>
        </p:txBody>
      </p:sp>
      <p:sp>
        <p:nvSpPr>
          <p:cNvPr id="4" name="Прямоугольник с одним скругленным углом 3"/>
          <p:cNvSpPr/>
          <p:nvPr/>
        </p:nvSpPr>
        <p:spPr>
          <a:xfrm>
            <a:off x="516560" y="1765573"/>
            <a:ext cx="393700" cy="2933700"/>
          </a:xfrm>
          <a:prstGeom prst="round1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400"/>
          </a:p>
        </p:txBody>
      </p:sp>
      <p:sp>
        <p:nvSpPr>
          <p:cNvPr id="5" name="Прямоугольник с одним скругленным углом 4"/>
          <p:cNvSpPr/>
          <p:nvPr/>
        </p:nvSpPr>
        <p:spPr>
          <a:xfrm>
            <a:off x="3102597" y="1765573"/>
            <a:ext cx="393700" cy="2933700"/>
          </a:xfrm>
          <a:prstGeom prst="round1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40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278435" y="3029223"/>
            <a:ext cx="3529012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35"/>
          <p:cNvSpPr txBox="1">
            <a:spLocks noChangeArrowheads="1"/>
          </p:cNvSpPr>
          <p:nvPr/>
        </p:nvSpPr>
        <p:spPr bwMode="auto">
          <a:xfrm>
            <a:off x="3589960" y="2714898"/>
            <a:ext cx="3937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2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D2CB6C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5A39D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C89F5D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ru-RU" sz="1400"/>
              <a:t>Z</a:t>
            </a:r>
          </a:p>
        </p:txBody>
      </p:sp>
      <p:sp>
        <p:nvSpPr>
          <p:cNvPr id="8" name="TextBox 36"/>
          <p:cNvSpPr txBox="1">
            <a:spLocks noChangeArrowheads="1"/>
          </p:cNvSpPr>
          <p:nvPr/>
        </p:nvSpPr>
        <p:spPr bwMode="auto">
          <a:xfrm>
            <a:off x="445122" y="1770335"/>
            <a:ext cx="66516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2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D2CB6C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5A39D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C89F5D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ru-RU" sz="1400"/>
              <a:t>DC 1</a:t>
            </a:r>
          </a:p>
        </p:txBody>
      </p:sp>
      <p:sp>
        <p:nvSpPr>
          <p:cNvPr id="9" name="TextBox 37"/>
          <p:cNvSpPr txBox="1">
            <a:spLocks noChangeArrowheads="1"/>
          </p:cNvSpPr>
          <p:nvPr/>
        </p:nvSpPr>
        <p:spPr bwMode="auto">
          <a:xfrm>
            <a:off x="3012110" y="1736998"/>
            <a:ext cx="5730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2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D2CB6C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5A39D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C89F5D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ru-RU" sz="1400"/>
              <a:t>DC 2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V="1">
            <a:off x="381622" y="2799035"/>
            <a:ext cx="711200" cy="7143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2966072" y="2152923"/>
            <a:ext cx="647700" cy="32385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445122" y="2216423"/>
            <a:ext cx="3278188" cy="692150"/>
          </a:xfrm>
          <a:prstGeom prst="line">
            <a:avLst/>
          </a:prstGeom>
          <a:ln w="28575">
            <a:solidFill>
              <a:srgbClr val="00206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713410" y="3259410"/>
            <a:ext cx="2613025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23"/>
          <p:cNvSpPr txBox="1">
            <a:spLocks noChangeArrowheads="1"/>
          </p:cNvSpPr>
          <p:nvPr/>
        </p:nvSpPr>
        <p:spPr bwMode="auto">
          <a:xfrm>
            <a:off x="1659560" y="3037160"/>
            <a:ext cx="7207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2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D2CB6C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95A39D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C89F5D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ru-RU" sz="1200"/>
              <a:t>~200 cm</a:t>
            </a:r>
            <a:endParaRPr lang="ru-RU" altLang="ru-RU" sz="1200"/>
          </a:p>
        </p:txBody>
      </p:sp>
      <p:sp>
        <p:nvSpPr>
          <p:cNvPr id="18" name="Умножение 17"/>
          <p:cNvSpPr/>
          <p:nvPr/>
        </p:nvSpPr>
        <p:spPr>
          <a:xfrm>
            <a:off x="519735" y="2783160"/>
            <a:ext cx="69850" cy="104775"/>
          </a:xfrm>
          <a:prstGeom prst="mathMultiply">
            <a:avLst/>
          </a:prstGeom>
          <a:solidFill>
            <a:srgbClr val="FF0000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Умножение 18"/>
          <p:cNvSpPr/>
          <p:nvPr/>
        </p:nvSpPr>
        <p:spPr>
          <a:xfrm>
            <a:off x="589585" y="2783160"/>
            <a:ext cx="69850" cy="104775"/>
          </a:xfrm>
          <a:prstGeom prst="mathMultiply">
            <a:avLst/>
          </a:prstGeom>
          <a:solidFill>
            <a:srgbClr val="FF0000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Умножение 19"/>
          <p:cNvSpPr/>
          <p:nvPr/>
        </p:nvSpPr>
        <p:spPr>
          <a:xfrm>
            <a:off x="661022" y="2745060"/>
            <a:ext cx="69850" cy="106363"/>
          </a:xfrm>
          <a:prstGeom prst="mathMultiply">
            <a:avLst/>
          </a:prstGeom>
          <a:solidFill>
            <a:srgbClr val="FF0000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Умножение 20"/>
          <p:cNvSpPr/>
          <p:nvPr/>
        </p:nvSpPr>
        <p:spPr>
          <a:xfrm>
            <a:off x="807072" y="2745060"/>
            <a:ext cx="69850" cy="106363"/>
          </a:xfrm>
          <a:prstGeom prst="mathMultiply">
            <a:avLst/>
          </a:prstGeom>
          <a:solidFill>
            <a:srgbClr val="FF0000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Умножение 21"/>
          <p:cNvSpPr/>
          <p:nvPr/>
        </p:nvSpPr>
        <p:spPr>
          <a:xfrm>
            <a:off x="3108947" y="2384698"/>
            <a:ext cx="69850" cy="106362"/>
          </a:xfrm>
          <a:prstGeom prst="mathMultiply">
            <a:avLst/>
          </a:prstGeom>
          <a:solidFill>
            <a:srgbClr val="FF0000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Умножение 22"/>
          <p:cNvSpPr/>
          <p:nvPr/>
        </p:nvSpPr>
        <p:spPr>
          <a:xfrm>
            <a:off x="3180385" y="2240235"/>
            <a:ext cx="69850" cy="106363"/>
          </a:xfrm>
          <a:prstGeom prst="mathMultiply">
            <a:avLst/>
          </a:prstGeom>
          <a:solidFill>
            <a:srgbClr val="FF0000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Умножение 23"/>
          <p:cNvSpPr/>
          <p:nvPr/>
        </p:nvSpPr>
        <p:spPr>
          <a:xfrm>
            <a:off x="3328022" y="2240235"/>
            <a:ext cx="69850" cy="106363"/>
          </a:xfrm>
          <a:prstGeom prst="mathMultiply">
            <a:avLst/>
          </a:prstGeom>
          <a:solidFill>
            <a:srgbClr val="FF0000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" name="Умножение 24"/>
          <p:cNvSpPr/>
          <p:nvPr/>
        </p:nvSpPr>
        <p:spPr>
          <a:xfrm>
            <a:off x="3397872" y="2168798"/>
            <a:ext cx="69850" cy="106362"/>
          </a:xfrm>
          <a:prstGeom prst="mathMultiply">
            <a:avLst/>
          </a:prstGeom>
          <a:solidFill>
            <a:srgbClr val="FF0000"/>
          </a:solidFill>
          <a:ln w="31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662920"/>
            <a:ext cx="2314828" cy="1556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6144" y="3313385"/>
            <a:ext cx="2186459" cy="1470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8937" y="3298829"/>
            <a:ext cx="2160240" cy="1452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0834" y="1630944"/>
            <a:ext cx="2296447" cy="1544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910260" y="5229200"/>
            <a:ext cx="75501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Slopes in both chambers must be equal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segments extrapolated in </a:t>
            </a:r>
            <a:r>
              <a:rPr lang="en-US" dirty="0" err="1" smtClean="0"/>
              <a:t>z_mid</a:t>
            </a:r>
            <a:r>
              <a:rPr lang="en-US" dirty="0" smtClean="0"/>
              <a:t> must meet in the same point </a:t>
            </a:r>
            <a:endParaRPr lang="ru-RU" dirty="0"/>
          </a:p>
        </p:txBody>
      </p:sp>
      <p:cxnSp>
        <p:nvCxnSpPr>
          <p:cNvPr id="32" name="Прямая со стрелкой 31"/>
          <p:cNvCxnSpPr/>
          <p:nvPr/>
        </p:nvCxnSpPr>
        <p:spPr>
          <a:xfrm>
            <a:off x="2019922" y="1770335"/>
            <a:ext cx="0" cy="7921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1259632" y="219557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Z_mid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2613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way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DCH1 fiducial; </a:t>
            </a:r>
          </a:p>
          <a:p>
            <a:r>
              <a:rPr lang="en-US" dirty="0" smtClean="0"/>
              <a:t>DCH2 slope and </a:t>
            </a:r>
            <a:r>
              <a:rPr lang="en-US" dirty="0" err="1" smtClean="0"/>
              <a:t>coords</a:t>
            </a:r>
            <a:r>
              <a:rPr lang="en-US" dirty="0" smtClean="0"/>
              <a:t> adjusted so two chambers are parallel and the segments are pointing to the same point at </a:t>
            </a:r>
            <a:r>
              <a:rPr lang="en-US" dirty="0" err="1" smtClean="0"/>
              <a:t>z_mid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X2_slope_shift = -0.005 rad;</a:t>
            </a:r>
          </a:p>
          <a:p>
            <a:r>
              <a:rPr lang="en-US" dirty="0" smtClean="0"/>
              <a:t>X2_coordinate_shift = -5.99 cm;</a:t>
            </a:r>
            <a:endParaRPr lang="ru-RU" dirty="0"/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6084168" y="4437112"/>
            <a:ext cx="504056" cy="100811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876256" y="4653136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 = 7.68 GeV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979712" y="5795972"/>
            <a:ext cx="2232248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P_beam</a:t>
            </a:r>
            <a:r>
              <a:rPr lang="en-US" b="1" dirty="0" smtClean="0">
                <a:solidFill>
                  <a:srgbClr val="FF0000"/>
                </a:solidFill>
              </a:rPr>
              <a:t> = 7.0 GeV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5679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 way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 the magnet and DCH were not moved since last data tacking</a:t>
            </a:r>
            <a:r>
              <a:rPr lang="ru-RU" dirty="0" smtClean="0"/>
              <a:t> </a:t>
            </a:r>
            <a:r>
              <a:rPr lang="en-US" dirty="0" smtClean="0"/>
              <a:t>the GEM-DCH alignment for Run7 SRC can be used. </a:t>
            </a:r>
          </a:p>
          <a:p>
            <a:r>
              <a:rPr lang="en-US" dirty="0" smtClean="0"/>
              <a:t>X1_slope_shift = 0.00</a:t>
            </a:r>
            <a:r>
              <a:rPr lang="ru-RU" dirty="0" smtClean="0"/>
              <a:t>3</a:t>
            </a:r>
            <a:r>
              <a:rPr lang="en-US" dirty="0" smtClean="0"/>
              <a:t> rad;</a:t>
            </a:r>
          </a:p>
          <a:p>
            <a:r>
              <a:rPr lang="en-US" dirty="0" smtClean="0"/>
              <a:t>X2_slope_shift = -0.00</a:t>
            </a:r>
            <a:r>
              <a:rPr lang="ru-RU" dirty="0" smtClean="0"/>
              <a:t>2</a:t>
            </a:r>
            <a:r>
              <a:rPr lang="en-US" dirty="0" smtClean="0"/>
              <a:t> rad;</a:t>
            </a:r>
            <a:endParaRPr lang="ru-RU" dirty="0" smtClean="0"/>
          </a:p>
          <a:p>
            <a:r>
              <a:rPr lang="en-US" dirty="0" smtClean="0"/>
              <a:t>X1_coordinate_shift = </a:t>
            </a:r>
            <a:r>
              <a:rPr lang="en-US" dirty="0" smtClean="0"/>
              <a:t>11.26</a:t>
            </a:r>
            <a:r>
              <a:rPr lang="en-US" dirty="0" smtClean="0"/>
              <a:t> cm;</a:t>
            </a:r>
            <a:endParaRPr lang="ru-RU" dirty="0" smtClean="0"/>
          </a:p>
          <a:p>
            <a:r>
              <a:rPr lang="en-US" dirty="0" smtClean="0"/>
              <a:t>X2_coordinate_shift = 5.87 cm;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6084168" y="3212976"/>
            <a:ext cx="504056" cy="223224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876256" y="4144434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 = 7.6 GeV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267744" y="6011996"/>
            <a:ext cx="2232248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P_beam</a:t>
            </a:r>
            <a:r>
              <a:rPr lang="en-US" b="1" dirty="0" smtClean="0">
                <a:solidFill>
                  <a:srgbClr val="FF0000"/>
                </a:solidFill>
              </a:rPr>
              <a:t> = 7.0 GeV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964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THIRD way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Beam at 0A is the origin of coordinate system;</a:t>
            </a:r>
          </a:p>
          <a:p>
            <a:r>
              <a:rPr lang="en-US" dirty="0" smtClean="0"/>
              <a:t>DCH1 &amp; DCH2 slopes and </a:t>
            </a:r>
            <a:r>
              <a:rPr lang="en-US" dirty="0" err="1" smtClean="0"/>
              <a:t>coords</a:t>
            </a:r>
            <a:r>
              <a:rPr lang="en-US" dirty="0" smtClean="0"/>
              <a:t> adjusted in accordance with the beam;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207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-24138"/>
            <a:ext cx="8229600" cy="1143000"/>
          </a:xfrm>
        </p:spPr>
        <p:txBody>
          <a:bodyPr/>
          <a:lstStyle/>
          <a:p>
            <a:r>
              <a:rPr lang="en-US" dirty="0" smtClean="0"/>
              <a:t>Slope adjustment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9556043"/>
              </p:ext>
            </p:extLst>
          </p:nvPr>
        </p:nvGraphicFramePr>
        <p:xfrm>
          <a:off x="323528" y="1268760"/>
          <a:ext cx="2880320" cy="1539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20080"/>
                <a:gridCol w="720080"/>
                <a:gridCol w="720080"/>
                <a:gridCol w="720080"/>
              </a:tblGrid>
              <a:tr h="18002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>
                          <a:effectLst/>
                        </a:rPr>
                        <a:t>field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intBl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ax_1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>
                          <a:effectLst/>
                        </a:rPr>
                        <a:t>ax_2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8002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>
                          <a:effectLst/>
                        </a:rPr>
                        <a:t>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>
                          <a:effectLst/>
                        </a:rPr>
                        <a:t>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>
                          <a:effectLst/>
                        </a:rPr>
                        <a:t>0,004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>
                          <a:effectLst/>
                        </a:rPr>
                        <a:t>0,0025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8002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>
                          <a:effectLst/>
                        </a:rPr>
                        <a:t>300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 dirty="0">
                          <a:effectLst/>
                        </a:rPr>
                        <a:t>0,471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>
                          <a:effectLst/>
                        </a:rPr>
                        <a:t>0,0229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>
                          <a:effectLst/>
                        </a:rPr>
                        <a:t>0,0181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8002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>
                          <a:effectLst/>
                        </a:rPr>
                        <a:t>600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>
                          <a:effectLst/>
                        </a:rPr>
                        <a:t>0,984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>
                          <a:effectLst/>
                        </a:rPr>
                        <a:t>0,0415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>
                          <a:effectLst/>
                        </a:rPr>
                        <a:t>0,0353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8002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>
                          <a:effectLst/>
                        </a:rPr>
                        <a:t>900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>
                          <a:effectLst/>
                        </a:rPr>
                        <a:t>1,455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>
                          <a:effectLst/>
                        </a:rPr>
                        <a:t>0,0608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>
                          <a:effectLst/>
                        </a:rPr>
                        <a:t>0,055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8002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>
                          <a:effectLst/>
                        </a:rPr>
                        <a:t>1200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>
                          <a:effectLst/>
                        </a:rPr>
                        <a:t>1,93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>
                          <a:effectLst/>
                        </a:rPr>
                        <a:t>0,0797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>
                          <a:effectLst/>
                        </a:rPr>
                        <a:t>0,0757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8002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>
                          <a:effectLst/>
                        </a:rPr>
                        <a:t>1600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>
                          <a:effectLst/>
                        </a:rPr>
                        <a:t>2,55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>
                          <a:effectLst/>
                        </a:rPr>
                        <a:t>0,1044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 dirty="0">
                          <a:effectLst/>
                        </a:rPr>
                        <a:t>0,0998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80020"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>
                          <a:effectLst/>
                        </a:rPr>
                        <a:t>1800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>
                          <a:effectLst/>
                        </a:rPr>
                        <a:t>2,84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>
                          <a:effectLst/>
                        </a:rPr>
                        <a:t>0,1161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200" u="none" strike="noStrike" dirty="0">
                          <a:effectLst/>
                        </a:rPr>
                        <a:t>0,1117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18223472"/>
              </p:ext>
            </p:extLst>
          </p:nvPr>
        </p:nvGraphicFramePr>
        <p:xfrm>
          <a:off x="4067944" y="1162050"/>
          <a:ext cx="4896544" cy="26989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82175194"/>
              </p:ext>
            </p:extLst>
          </p:nvPr>
        </p:nvGraphicFramePr>
        <p:xfrm>
          <a:off x="179512" y="3933056"/>
          <a:ext cx="5093667" cy="27325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148064" y="4182578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After few iterations the free </a:t>
            </a:r>
            <a:r>
              <a:rPr lang="en-US" dirty="0" err="1" smtClean="0"/>
              <a:t>coef</a:t>
            </a:r>
            <a:r>
              <a:rPr lang="en-US" dirty="0" smtClean="0"/>
              <a:t> is ~0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292080" y="4869160"/>
            <a:ext cx="292426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X1_slope_shift = 0.0034 rad;</a:t>
            </a:r>
          </a:p>
          <a:p>
            <a:r>
              <a:rPr lang="en-US" dirty="0" smtClean="0"/>
              <a:t>X2_slope_shift = -0.002</a:t>
            </a:r>
            <a:r>
              <a:rPr lang="ru-RU" dirty="0" smtClean="0"/>
              <a:t>3</a:t>
            </a:r>
            <a:r>
              <a:rPr lang="en-US" dirty="0" smtClean="0"/>
              <a:t> rad;</a:t>
            </a:r>
          </a:p>
          <a:p>
            <a:endParaRPr lang="en-US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971600" y="908720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Initial slopes w/o alignment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5662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Coordinate adjustment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96752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With new slopes we looked at segment </a:t>
            </a:r>
            <a:r>
              <a:rPr lang="en-US" sz="2400" dirty="0" err="1" smtClean="0"/>
              <a:t>coords</a:t>
            </a:r>
            <a:r>
              <a:rPr lang="en-US" sz="2400" dirty="0" smtClean="0"/>
              <a:t> in </a:t>
            </a:r>
            <a:r>
              <a:rPr lang="en-US" sz="2400" dirty="0" err="1" smtClean="0"/>
              <a:t>z_mid</a:t>
            </a:r>
            <a:endParaRPr lang="ru-RU" sz="2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9297155"/>
              </p:ext>
            </p:extLst>
          </p:nvPr>
        </p:nvGraphicFramePr>
        <p:xfrm>
          <a:off x="251520" y="1772816"/>
          <a:ext cx="3312368" cy="1800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8092"/>
                <a:gridCol w="828092"/>
                <a:gridCol w="828092"/>
                <a:gridCol w="828092"/>
              </a:tblGrid>
              <a:tr h="225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field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intBl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x_1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x_2</a:t>
                      </a:r>
                      <a:endParaRPr lang="en-US" sz="14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25025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u="none" strike="noStrike">
                          <a:effectLst/>
                        </a:rPr>
                        <a:t>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u="none" strike="noStrike">
                          <a:effectLst/>
                        </a:rPr>
                        <a:t>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25025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u="none" strike="noStrike">
                          <a:effectLst/>
                        </a:rPr>
                        <a:t>300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u="none" strike="noStrike">
                          <a:effectLst/>
                        </a:rPr>
                        <a:t>0,471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u="none" strike="noStrike">
                          <a:effectLst/>
                        </a:rPr>
                        <a:t>-19,96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u="none" strike="noStrike">
                          <a:effectLst/>
                        </a:rPr>
                        <a:t>-18,66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25025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u="none" strike="noStrike">
                          <a:effectLst/>
                        </a:rPr>
                        <a:t>600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u="none" strike="noStrike">
                          <a:effectLst/>
                        </a:rPr>
                        <a:t>0,984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u="none" strike="noStrike">
                          <a:effectLst/>
                        </a:rPr>
                        <a:t>-25,64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u="none" strike="noStrike">
                          <a:effectLst/>
                        </a:rPr>
                        <a:t>-27,38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25025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u="none" strike="noStrike">
                          <a:effectLst/>
                        </a:rPr>
                        <a:t>900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u="none" strike="noStrike">
                          <a:effectLst/>
                        </a:rPr>
                        <a:t>1,455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u="none" strike="noStrike">
                          <a:effectLst/>
                        </a:rPr>
                        <a:t>-33,2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u="none" strike="noStrike">
                          <a:effectLst/>
                        </a:rPr>
                        <a:t>-39,5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25025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u="none" strike="noStrike">
                          <a:effectLst/>
                        </a:rPr>
                        <a:t>1200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u="none" strike="noStrike">
                          <a:effectLst/>
                        </a:rPr>
                        <a:t>1,93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u="none" strike="noStrike">
                          <a:effectLst/>
                        </a:rPr>
                        <a:t>-40,42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u="none" strike="noStrike">
                          <a:effectLst/>
                        </a:rPr>
                        <a:t>-51,1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25025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u="none" strike="noStrike">
                          <a:effectLst/>
                        </a:rPr>
                        <a:t>1600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u="none" strike="noStrike">
                          <a:effectLst/>
                        </a:rPr>
                        <a:t>2,55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u="none" strike="noStrike">
                          <a:effectLst/>
                        </a:rPr>
                        <a:t>-49,88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u="none" strike="noStrike">
                          <a:effectLst/>
                        </a:rPr>
                        <a:t>-64,74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25025"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u="none" strike="noStrike">
                          <a:effectLst/>
                        </a:rPr>
                        <a:t>1800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400" u="none" strike="noStrike">
                          <a:effectLst/>
                        </a:rPr>
                        <a:t>2,84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57305920"/>
              </p:ext>
            </p:extLst>
          </p:nvPr>
        </p:nvGraphicFramePr>
        <p:xfrm>
          <a:off x="4067944" y="2060848"/>
          <a:ext cx="4660280" cy="28411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79512" y="4725144"/>
            <a:ext cx="281814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X1_coord_shift = -12.20 cm;</a:t>
            </a:r>
          </a:p>
          <a:p>
            <a:r>
              <a:rPr lang="en-US" dirty="0" smtClean="0"/>
              <a:t>X2_coord_shift = -6.74 cm;</a:t>
            </a:r>
          </a:p>
          <a:p>
            <a:endParaRPr lang="en-US" dirty="0" smtClean="0"/>
          </a:p>
        </p:txBody>
      </p:sp>
      <p:sp>
        <p:nvSpPr>
          <p:cNvPr id="7" name="Правая фигурная скобка 6"/>
          <p:cNvSpPr/>
          <p:nvPr/>
        </p:nvSpPr>
        <p:spPr>
          <a:xfrm>
            <a:off x="2997656" y="4509120"/>
            <a:ext cx="206192" cy="113935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419872" y="5078797"/>
            <a:ext cx="42484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Automaticaly</a:t>
            </a:r>
            <a:r>
              <a:rPr lang="en-US" dirty="0" smtClean="0"/>
              <a:t> made the global DCH</a:t>
            </a:r>
            <a:r>
              <a:rPr lang="ru-RU" dirty="0" smtClean="0"/>
              <a:t> </a:t>
            </a:r>
            <a:r>
              <a:rPr lang="en-US" dirty="0" smtClean="0"/>
              <a:t>slope (x2-x1/</a:t>
            </a:r>
            <a:r>
              <a:rPr lang="en-US" dirty="0" err="1" smtClean="0"/>
              <a:t>dz</a:t>
            </a:r>
            <a:r>
              <a:rPr lang="en-US" dirty="0" smtClean="0"/>
              <a:t>) equal with local slopes, i.e. for 1800A run ax1=ax2=</a:t>
            </a:r>
            <a:r>
              <a:rPr lang="en-US" dirty="0" err="1" smtClean="0"/>
              <a:t>ax_gl</a:t>
            </a:r>
            <a:r>
              <a:rPr lang="en-US" dirty="0" smtClean="0"/>
              <a:t>=0.1136 rad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136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170"/>
            <a:ext cx="8280920" cy="1143000"/>
          </a:xfrm>
        </p:spPr>
        <p:txBody>
          <a:bodyPr/>
          <a:lstStyle/>
          <a:p>
            <a:r>
              <a:rPr lang="en-US" sz="3600" dirty="0" smtClean="0"/>
              <a:t>Beam momentum estimation procedure</a:t>
            </a:r>
            <a:endParaRPr lang="ru-RU" sz="3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187266-FB5F-4208-A945-B09A4004C61C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Объект 2"/>
              <p:cNvSpPr txBox="1">
                <a:spLocks/>
              </p:cNvSpPr>
              <p:nvPr/>
            </p:nvSpPr>
            <p:spPr>
              <a:xfrm>
                <a:off x="112993" y="820889"/>
                <a:ext cx="4817559" cy="1056937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vert="horz" lIns="91440" tIns="45720" rIns="91440" bIns="45720" rtlCol="0">
                <a:normAutofit/>
              </a:bodyPr>
              <a:lstStyle>
                <a:lvl1pPr marL="0" indent="0" algn="ctr" defTabSz="2138873" rtl="0" eaLnBrk="1" latinLnBrk="0" hangingPunct="1">
                  <a:lnSpc>
                    <a:spcPct val="90000"/>
                  </a:lnSpc>
                  <a:spcBef>
                    <a:spcPts val="2339"/>
                  </a:spcBef>
                  <a:buFont typeface="Arial" panose="020B0604020202020204" pitchFamily="34" charset="0"/>
                  <a:buNone/>
                  <a:defRPr sz="5614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1069437" indent="0" algn="ctr" defTabSz="2138873" rtl="0" eaLnBrk="1" latinLnBrk="0" hangingPunct="1">
                  <a:lnSpc>
                    <a:spcPct val="90000"/>
                  </a:lnSpc>
                  <a:spcBef>
                    <a:spcPts val="1170"/>
                  </a:spcBef>
                  <a:buFont typeface="Arial" panose="020B0604020202020204" pitchFamily="34" charset="0"/>
                  <a:buNone/>
                  <a:defRPr sz="4678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2138873" indent="0" algn="ctr" defTabSz="2138873" rtl="0" eaLnBrk="1" latinLnBrk="0" hangingPunct="1">
                  <a:lnSpc>
                    <a:spcPct val="90000"/>
                  </a:lnSpc>
                  <a:spcBef>
                    <a:spcPts val="1170"/>
                  </a:spcBef>
                  <a:buFont typeface="Arial" panose="020B0604020202020204" pitchFamily="34" charset="0"/>
                  <a:buNone/>
                  <a:defRPr sz="421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3208310" indent="0" algn="ctr" defTabSz="2138873" rtl="0" eaLnBrk="1" latinLnBrk="0" hangingPunct="1">
                  <a:lnSpc>
                    <a:spcPct val="90000"/>
                  </a:lnSpc>
                  <a:spcBef>
                    <a:spcPts val="1170"/>
                  </a:spcBef>
                  <a:buFont typeface="Arial" panose="020B0604020202020204" pitchFamily="34" charset="0"/>
                  <a:buNone/>
                  <a:defRPr sz="3743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4277746" indent="0" algn="ctr" defTabSz="2138873" rtl="0" eaLnBrk="1" latinLnBrk="0" hangingPunct="1">
                  <a:lnSpc>
                    <a:spcPct val="90000"/>
                  </a:lnSpc>
                  <a:spcBef>
                    <a:spcPts val="1170"/>
                  </a:spcBef>
                  <a:buFont typeface="Arial" panose="020B0604020202020204" pitchFamily="34" charset="0"/>
                  <a:buNone/>
                  <a:defRPr sz="3743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5347183" indent="0" algn="ctr" defTabSz="2138873" rtl="0" eaLnBrk="1" latinLnBrk="0" hangingPunct="1">
                  <a:lnSpc>
                    <a:spcPct val="90000"/>
                  </a:lnSpc>
                  <a:spcBef>
                    <a:spcPts val="1170"/>
                  </a:spcBef>
                  <a:buFont typeface="Arial" panose="020B0604020202020204" pitchFamily="34" charset="0"/>
                  <a:buNone/>
                  <a:defRPr sz="3743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6416619" indent="0" algn="ctr" defTabSz="2138873" rtl="0" eaLnBrk="1" latinLnBrk="0" hangingPunct="1">
                  <a:lnSpc>
                    <a:spcPct val="90000"/>
                  </a:lnSpc>
                  <a:spcBef>
                    <a:spcPts val="1170"/>
                  </a:spcBef>
                  <a:buFont typeface="Arial" panose="020B0604020202020204" pitchFamily="34" charset="0"/>
                  <a:buNone/>
                  <a:defRPr sz="3743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7486056" indent="0" algn="ctr" defTabSz="2138873" rtl="0" eaLnBrk="1" latinLnBrk="0" hangingPunct="1">
                  <a:lnSpc>
                    <a:spcPct val="90000"/>
                  </a:lnSpc>
                  <a:spcBef>
                    <a:spcPts val="1170"/>
                  </a:spcBef>
                  <a:buFont typeface="Arial" panose="020B0604020202020204" pitchFamily="34" charset="0"/>
                  <a:buNone/>
                  <a:defRPr sz="3743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8555492" indent="0" algn="ctr" defTabSz="2138873" rtl="0" eaLnBrk="1" latinLnBrk="0" hangingPunct="1">
                  <a:lnSpc>
                    <a:spcPct val="90000"/>
                  </a:lnSpc>
                  <a:spcBef>
                    <a:spcPts val="1170"/>
                  </a:spcBef>
                  <a:buFont typeface="Arial" panose="020B0604020202020204" pitchFamily="34" charset="0"/>
                  <a:buNone/>
                  <a:defRPr sz="3743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3200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P</a:t>
                </a:r>
                <a:r>
                  <a:rPr lang="en-US" sz="3200" baseline="-25000" dirty="0" err="1" smtClean="0">
                    <a:latin typeface="Times New Roman" charset="0"/>
                    <a:ea typeface="Times New Roman" charset="0"/>
                    <a:cs typeface="Times New Roman" charset="0"/>
                  </a:rPr>
                  <a:t>beam</a:t>
                </a:r>
                <a:r>
                  <a:rPr lang="en-US" sz="3200" baseline="-25000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(est)</a:t>
                </a:r>
                <a14:m>
                  <m:oMath xmlns:m="http://schemas.openxmlformats.org/officeDocument/2006/math">
                    <m:r>
                      <a:rPr lang="en-US" sz="3200" b="0" i="0" smtClean="0">
                        <a:latin typeface="Cambria Math" charset="0"/>
                        <a:ea typeface="Times New Roman" charset="0"/>
                        <a:cs typeface="Times New Roman" charset="0"/>
                      </a:rPr>
                      <m:t>= </m:t>
                    </m:r>
                    <m:f>
                      <m:fPr>
                        <m:ctrlPr>
                          <a:rPr lang="mr-IN" sz="3200" i="1" smtClean="0">
                            <a:latin typeface="Cambria Math"/>
                            <a:ea typeface="Times New Roman" charset="0"/>
                            <a:cs typeface="Times New Roman" charset="0"/>
                          </a:rPr>
                        </m:ctrlPr>
                      </m:fPr>
                      <m:num>
                        <m:r>
                          <a:rPr lang="en-US" sz="3200" b="0" i="0" smtClean="0"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0.3∗ </m:t>
                        </m:r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lang="en-US" sz="3200" i="1" smtClean="0">
                                <a:latin typeface="Cambria Math"/>
                                <a:ea typeface="Times New Roman" charset="0"/>
                                <a:cs typeface="Times New Roman" charset="0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m:rPr>
                                <m:sty m:val="p"/>
                              </m:rPr>
                              <a:rPr lang="en-US" sz="3200" b="0" i="0" smtClean="0">
                                <a:latin typeface="Cambria Math" charset="0"/>
                                <a:ea typeface="Times New Roman" charset="0"/>
                                <a:cs typeface="Times New Roman" charset="0"/>
                              </a:rPr>
                              <m:t>Bdl</m:t>
                            </m:r>
                          </m:e>
                        </m:nary>
                      </m:num>
                      <m:den>
                        <m:func>
                          <m:funcPr>
                            <m:ctrlPr>
                              <a:rPr lang="en-US" sz="3200" i="1" smtClean="0">
                                <a:latin typeface="Cambria Math"/>
                                <a:ea typeface="Times New Roman" charset="0"/>
                                <a:cs typeface="Times New Roman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3200" b="0" i="0" smtClean="0">
                                <a:latin typeface="Cambria Math" charset="0"/>
                                <a:ea typeface="Times New Roman" charset="0"/>
                                <a:cs typeface="Times New Roman" charset="0"/>
                              </a:rPr>
                              <m:t>sin</m:t>
                            </m:r>
                          </m:fName>
                          <m:e>
                            <m:sSub>
                              <m:sSubPr>
                                <m:ctrlPr>
                                  <a:rPr lang="en-US" sz="3200" i="1" smtClean="0">
                                    <a:latin typeface="Cambria Math"/>
                                    <a:ea typeface="Times New Roman" charset="0"/>
                                    <a:cs typeface="Times New Roman" charset="0"/>
                                  </a:rPr>
                                </m:ctrlPr>
                              </m:sSubPr>
                              <m:e>
                                <m:r>
                                  <a:rPr lang="en-US" sz="3200" b="0" i="0" smtClean="0">
                                    <a:latin typeface="Cambria Math" charset="0"/>
                                    <a:ea typeface="Times New Roman" charset="0"/>
                                    <a:cs typeface="Times New Roman" charset="0"/>
                                  </a:rPr>
                                  <m:t>(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3200" b="0" i="0" smtClean="0">
                                    <a:latin typeface="Cambria Math" charset="0"/>
                                    <a:ea typeface="Times New Roman" charset="0"/>
                                    <a:cs typeface="Times New Roman" charset="0"/>
                                  </a:rPr>
                                  <m:t>α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3200" b="0" i="0" smtClean="0">
                                    <a:latin typeface="Cambria Math" charset="0"/>
                                    <a:ea typeface="Times New Roman" charset="0"/>
                                    <a:cs typeface="Times New Roman" charset="0"/>
                                  </a:rPr>
                                  <m:t>out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3200" i="1">
                                    <a:latin typeface="Cambria Math"/>
                                    <a:ea typeface="Times New Roman" charset="0"/>
                                    <a:cs typeface="Times New Roman" charset="0"/>
                                  </a:rPr>
                                </m:ctrlPr>
                              </m:sSubPr>
                              <m:e>
                                <m:r>
                                  <a:rPr lang="en-US" sz="3200" b="0" i="0" smtClean="0">
                                    <a:latin typeface="Cambria Math"/>
                                    <a:ea typeface="Times New Roman" charset="0"/>
                                    <a:cs typeface="Times New Roman" charset="0"/>
                                  </a:rPr>
                                  <m:t>)</m:t>
                                </m:r>
                                <m:r>
                                  <a:rPr lang="en-US" sz="3200" b="0" i="0" smtClean="0">
                                    <a:latin typeface="Cambria Math" charset="0"/>
                                    <a:ea typeface="Times New Roman" charset="0"/>
                                    <a:cs typeface="Times New Roman" charset="0"/>
                                  </a:rPr>
                                  <m:t>−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3200" b="0" i="0" smtClean="0">
                                    <a:latin typeface="Cambria Math"/>
                                    <a:ea typeface="Times New Roman" charset="0"/>
                                    <a:cs typeface="Times New Roman" charset="0"/>
                                  </a:rPr>
                                  <m:t>sin</m:t>
                                </m:r>
                                <m:r>
                                  <a:rPr lang="en-US" sz="3200" b="0" i="0" smtClean="0">
                                    <a:latin typeface="Cambria Math"/>
                                    <a:ea typeface="Times New Roman" charset="0"/>
                                    <a:cs typeface="Times New Roman" charset="0"/>
                                  </a:rPr>
                                  <m:t>(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3200" b="0" i="0">
                                    <a:latin typeface="Cambria Math" charset="0"/>
                                    <a:ea typeface="Times New Roman" charset="0"/>
                                    <a:cs typeface="Times New Roman" charset="0"/>
                                  </a:rPr>
                                  <m:t>α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3200" b="0" i="0">
                                    <a:latin typeface="Cambria Math" charset="0"/>
                                    <a:ea typeface="Times New Roman" charset="0"/>
                                    <a:cs typeface="Times New Roman" charset="0"/>
                                  </a:rPr>
                                  <m:t>in</m:t>
                                </m:r>
                              </m:sub>
                            </m:sSub>
                            <m:r>
                              <a:rPr lang="en-US" sz="3200" b="0" i="0" smtClean="0">
                                <a:latin typeface="Cambria Math" charset="0"/>
                                <a:ea typeface="Times New Roman" charset="0"/>
                                <a:cs typeface="Times New Roman" charset="0"/>
                              </a:rPr>
                              <m:t>)</m:t>
                            </m:r>
                          </m:e>
                        </m:func>
                      </m:den>
                    </m:f>
                  </m:oMath>
                </a14:m>
                <a:endParaRPr lang="en-US" sz="3200" dirty="0">
                  <a:latin typeface="Times New Roman" charset="0"/>
                  <a:ea typeface="Times New Roman" charset="0"/>
                  <a:cs typeface="Times New Roman" charset="0"/>
                </a:endParaRPr>
              </a:p>
            </p:txBody>
          </p:sp>
        </mc:Choice>
        <mc:Fallback>
          <p:sp>
            <p:nvSpPr>
              <p:cNvPr id="6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993" y="820889"/>
                <a:ext cx="4817559" cy="1056937"/>
              </a:xfrm>
              <a:prstGeom prst="rect">
                <a:avLst/>
              </a:prstGeom>
              <a:blipFill rotWithShape="1">
                <a:blip r:embed="rId2"/>
                <a:stretch>
                  <a:fillRect l="-1136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 bwMode="auto">
              <a:xfrm>
                <a:off x="5213095" y="929382"/>
                <a:ext cx="4327457" cy="987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/>
                            <a:ea typeface="Times New Roman" charset="0"/>
                            <a:cs typeface="Times New Roman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𝛼</m:t>
                        </m:r>
                      </m:e>
                      <m:sub>
                        <m:r>
                          <a:rPr lang="en-US" sz="1400" i="1"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𝑖𝑛</m:t>
                        </m:r>
                        <m:r>
                          <a:rPr lang="en-US" sz="1400" i="1"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sz="1400" dirty="0">
                    <a:latin typeface="Times New Roman" charset="0"/>
                    <a:ea typeface="Times New Roman" charset="0"/>
                    <a:cs typeface="Times New Roman" charset="0"/>
                  </a:rPr>
                  <a:t>- angle of beam before </a:t>
                </a:r>
                <a:r>
                  <a:rPr lang="en-US" sz="1400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magnet (MWPC); </a:t>
                </a:r>
                <a:endParaRPr lang="en-US" sz="1400" dirty="0">
                  <a:latin typeface="Times New Roman" charset="0"/>
                  <a:ea typeface="Times New Roman" charset="0"/>
                  <a:cs typeface="Times New Roman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/>
                            <a:ea typeface="Times New Roman" charset="0"/>
                            <a:cs typeface="Times New Roman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𝛼</m:t>
                        </m:r>
                      </m:e>
                      <m:sub>
                        <m:r>
                          <a:rPr lang="en-US" sz="1400" i="1"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𝑜𝑢𝑡</m:t>
                        </m:r>
                        <m:r>
                          <a:rPr lang="en-US" sz="1400" i="1"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sz="1400" dirty="0">
                    <a:latin typeface="Times New Roman" charset="0"/>
                    <a:ea typeface="Times New Roman" charset="0"/>
                    <a:cs typeface="Times New Roman" charset="0"/>
                  </a:rPr>
                  <a:t>- angles of beam after </a:t>
                </a:r>
                <a:r>
                  <a:rPr lang="en-US" sz="1400" dirty="0" smtClean="0">
                    <a:latin typeface="Times New Roman" charset="0"/>
                    <a:ea typeface="Times New Roman" charset="0"/>
                    <a:cs typeface="Times New Roman" charset="0"/>
                  </a:rPr>
                  <a:t>magnet (DCH);</a:t>
                </a:r>
                <a:endParaRPr lang="en-US" sz="1400" dirty="0">
                  <a:latin typeface="Times New Roman" charset="0"/>
                  <a:ea typeface="Times New Roman" charset="0"/>
                  <a:cs typeface="Times New Roman" charset="0"/>
                </a:endParaRPr>
              </a:p>
              <a:p>
                <a14:m>
                  <m:oMath xmlns:m="http://schemas.openxmlformats.org/officeDocument/2006/math"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sz="1400" i="1">
                            <a:latin typeface="Cambria Math"/>
                            <a:ea typeface="Times New Roman" charset="0"/>
                            <a:cs typeface="Times New Roman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sz="1400" i="1"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𝐵𝑑𝑙</m:t>
                        </m:r>
                      </m:e>
                    </m:nary>
                  </m:oMath>
                </a14:m>
                <a:r>
                  <a:rPr lang="en-US" sz="1400" dirty="0">
                    <a:latin typeface="Times New Roman" charset="0"/>
                    <a:ea typeface="Times New Roman" charset="0"/>
                    <a:cs typeface="Times New Roman" charset="0"/>
                  </a:rPr>
                  <a:t> - magnet field integral [T*m].</a:t>
                </a:r>
              </a:p>
              <a:p>
                <a:endParaRPr lang="ru-RU" sz="1400" dirty="0" smtClean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213095" y="929382"/>
                <a:ext cx="4327457" cy="987450"/>
              </a:xfrm>
              <a:prstGeom prst="rect">
                <a:avLst/>
              </a:prstGeom>
              <a:blipFill rotWithShape="1">
                <a:blip r:embed="rId3"/>
                <a:stretch>
                  <a:fillRect l="-6620" b="-38272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051" y="2276872"/>
            <a:ext cx="4180700" cy="187220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202120" y="5589240"/>
                <a:ext cx="4017192" cy="66941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i="1">
                              <a:latin typeface="Cambria Math"/>
                            </a:rPr>
                            <m:t>𝑃</m:t>
                          </m:r>
                        </m:e>
                        <m:sub>
                          <m:r>
                            <a:rPr lang="ru-RU" i="1">
                              <a:latin typeface="Cambria Math"/>
                            </a:rPr>
                            <m:t>𝑏𝑒𝑎𝑚</m:t>
                          </m:r>
                        </m:sub>
                      </m:sSub>
                      <m:r>
                        <a:rPr lang="ru-RU" i="1">
                          <a:latin typeface="Cambria Math"/>
                        </a:rPr>
                        <m:t> = </m:t>
                      </m:r>
                      <m:f>
                        <m:fPr>
                          <m:ctrlPr>
                            <a:rPr lang="ru-RU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i="1">
                              <a:latin typeface="Cambria Math"/>
                            </a:rPr>
                            <m:t>𝐴</m:t>
                          </m:r>
                        </m:num>
                        <m:den>
                          <m:r>
                            <a:rPr lang="ru-RU" i="1">
                              <a:latin typeface="Cambria Math"/>
                            </a:rPr>
                            <m:t>𝑍</m:t>
                          </m:r>
                        </m:den>
                      </m:f>
                      <m:r>
                        <a:rPr lang="ru-RU" b="0" i="1" smtClean="0">
                          <a:latin typeface="Cambria Math"/>
                        </a:rPr>
                        <m:t>∗</m:t>
                      </m:r>
                      <m:rad>
                        <m:radPr>
                          <m:degHide m:val="on"/>
                          <m:ctrlPr>
                            <a:rPr lang="ru-RU" i="1">
                              <a:latin typeface="Cambria Math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ru-RU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type m:val="skw"/>
                                      <m:ctrlPr>
                                        <a:rPr lang="ru-RU" i="1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ru-RU" i="1">
                                          <a:latin typeface="Cambria Math"/>
                                        </a:rPr>
                                        <m:t>𝐸</m:t>
                                      </m:r>
                                    </m:num>
                                    <m:den>
                                      <m:r>
                                        <a:rPr lang="ru-RU" i="1">
                                          <a:latin typeface="Cambria Math"/>
                                        </a:rPr>
                                        <m:t>𝑛</m:t>
                                      </m:r>
                                    </m:den>
                                  </m:f>
                                  <m:r>
                                    <a:rPr lang="ru-RU" i="1">
                                      <a:latin typeface="Cambria Math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ru-RU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ru-RU" i="1">
                                          <a:latin typeface="Cambria Math"/>
                                        </a:rPr>
                                        <m:t>𝑀</m:t>
                                      </m:r>
                                    </m:e>
                                    <m:sub>
                                      <m:r>
                                        <a:rPr lang="ru-RU" i="1">
                                          <a:latin typeface="Cambria Math"/>
                                        </a:rPr>
                                        <m:t>𝑝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ru-RU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ru-RU" i="1">
                              <a:latin typeface="Cambria Math"/>
                            </a:rPr>
                            <m:t> − </m:t>
                          </m:r>
                          <m:sSup>
                            <m:sSup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ru-RU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ru-RU" i="1">
                                      <a:latin typeface="Cambria Math"/>
                                    </a:rPr>
                                    <m:t>𝑀</m:t>
                                  </m:r>
                                </m:e>
                                <m:sub>
                                  <m:r>
                                    <a:rPr lang="ru-RU" i="1">
                                      <a:latin typeface="Cambria Math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ru-RU" i="1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ru-RU" i="1">
                              <a:latin typeface="Cambria Math"/>
                            </a:rPr>
                            <m:t> </m:t>
                          </m:r>
                        </m:e>
                      </m:ra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120" y="5589240"/>
                <a:ext cx="4017192" cy="669414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 bwMode="auto">
              <a:xfrm>
                <a:off x="4644008" y="5373216"/>
                <a:ext cx="3384376" cy="14987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r>
                  <a:rPr lang="en-US" dirty="0">
                    <a:latin typeface="Times New Roman" charset="0"/>
                    <a:ea typeface="Times New Roman" charset="0"/>
                    <a:cs typeface="Times New Roman" charset="0"/>
                  </a:rPr>
                  <a:t>A - mass number;</a:t>
                </a:r>
              </a:p>
              <a:p>
                <a:r>
                  <a:rPr lang="en-US" dirty="0">
                    <a:latin typeface="Times New Roman" charset="0"/>
                    <a:ea typeface="Times New Roman" charset="0"/>
                    <a:cs typeface="Times New Roman" charset="0"/>
                  </a:rPr>
                  <a:t>Z - number of protons;</a:t>
                </a:r>
              </a:p>
              <a:p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ru-RU" i="1">
                            <a:latin typeface="Cambria Math"/>
                            <a:ea typeface="Times New Roman" charset="0"/>
                            <a:cs typeface="Times New Roman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ru-RU"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E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ru-RU"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n</m:t>
                        </m:r>
                      </m:den>
                    </m:f>
                  </m:oMath>
                </a14:m>
                <a:r>
                  <a:rPr lang="en-US" dirty="0">
                    <a:latin typeface="Times New Roman" charset="0"/>
                    <a:ea typeface="Times New Roman" charset="0"/>
                    <a:cs typeface="Times New Roman" charset="0"/>
                  </a:rPr>
                  <a:t>- beam energy per nucleon;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i="1">
                            <a:latin typeface="Cambria Math"/>
                            <a:ea typeface="Times New Roman" charset="0"/>
                            <a:cs typeface="Times New Roman" charset="0"/>
                          </a:rPr>
                        </m:ctrlPr>
                      </m:sSubPr>
                      <m:e>
                        <m:r>
                          <a:rPr lang="ru-RU" i="1"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𝑀</m:t>
                        </m:r>
                      </m:e>
                      <m:sub>
                        <m:r>
                          <a:rPr lang="ru-RU" i="1"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dirty="0">
                    <a:latin typeface="Times New Roman" charset="0"/>
                    <a:ea typeface="Times New Roman" charset="0"/>
                    <a:cs typeface="Times New Roman" charset="0"/>
                  </a:rPr>
                  <a:t> - proton mass.</a:t>
                </a:r>
              </a:p>
              <a:p>
                <a:endParaRPr lang="ru-RU" dirty="0" smtClean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44008" y="5373216"/>
                <a:ext cx="3384376" cy="1498744"/>
              </a:xfrm>
              <a:prstGeom prst="rect">
                <a:avLst/>
              </a:prstGeom>
              <a:blipFill rotWithShape="1">
                <a:blip r:embed="rId6"/>
                <a:stretch>
                  <a:fillRect l="-7207" t="-1220" b="-528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1105277" y="6381328"/>
            <a:ext cx="2232248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P_beam</a:t>
            </a:r>
            <a:r>
              <a:rPr lang="en-US" b="1" dirty="0" smtClean="0">
                <a:solidFill>
                  <a:srgbClr val="FF0000"/>
                </a:solidFill>
              </a:rPr>
              <a:t> = 7.0 GeV</a:t>
            </a:r>
            <a:endParaRPr lang="ru-RU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4067944" y="2852936"/>
                <a:ext cx="4940769" cy="18466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With </a:t>
                </a:r>
                <a:r>
                  <a:rPr lang="en-US" sz="1600" b="1" dirty="0" smtClean="0"/>
                  <a:t>third way </a:t>
                </a:r>
                <a:r>
                  <a:rPr lang="en-US" sz="1600" dirty="0" smtClean="0"/>
                  <a:t>alignment corrections we have: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 smtClean="0"/>
                  <a:t>600A P = 7.587 GeV, </a:t>
                </a:r>
                <a:r>
                  <a:rPr lang="el-GR" sz="1600" dirty="0" smtClean="0"/>
                  <a:t>σ</a:t>
                </a:r>
                <a:r>
                  <a:rPr lang="en-US" sz="1600" dirty="0" smtClean="0"/>
                  <a:t> = .68 </a:t>
                </a:r>
                <a:r>
                  <a:rPr lang="en-US" sz="1600" dirty="0" smtClean="0"/>
                  <a:t>GeV,</a:t>
                </a:r>
                <a:r>
                  <a:rPr lang="en-US" sz="1600" dirty="0" smtClean="0">
                    <a:ea typeface="Times New Roman" charset="0"/>
                    <a:cs typeface="Times New Roman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/>
                            <a:ea typeface="Times New Roman" charset="0"/>
                            <a:cs typeface="Times New Roman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/>
                            <a:ea typeface="Times New Roman" charset="0"/>
                            <a:cs typeface="Times New Roman" charset="0"/>
                          </a:rPr>
                          <m:t>sin</m:t>
                        </m:r>
                        <m:r>
                          <a:rPr lang="en-US" sz="1600" b="0" i="0" smtClean="0">
                            <a:latin typeface="Cambria Math"/>
                            <a:ea typeface="Times New Roman" charset="0"/>
                            <a:cs typeface="Times New Roman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sz="1600" b="0" i="0"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α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b="0" i="0"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in</m:t>
                        </m:r>
                      </m:sub>
                    </m:sSub>
                  </m:oMath>
                </a14:m>
                <a:r>
                  <a:rPr lang="en-US" sz="1600" dirty="0" smtClean="0"/>
                  <a:t>) </a:t>
                </a:r>
                <a:r>
                  <a:rPr lang="ru-RU" sz="1600" dirty="0" smtClean="0"/>
                  <a:t>= </a:t>
                </a:r>
                <a:r>
                  <a:rPr lang="en-US" sz="1600" dirty="0" smtClean="0"/>
                  <a:t>0.0035</a:t>
                </a:r>
                <a:endParaRPr lang="en-US" sz="16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 smtClean="0"/>
                  <a:t>900A P = 7.408 GeV, </a:t>
                </a:r>
                <a:r>
                  <a:rPr lang="el-GR" sz="1600" dirty="0" smtClean="0"/>
                  <a:t>σ</a:t>
                </a:r>
                <a:r>
                  <a:rPr lang="en-US" sz="1600" dirty="0" smtClean="0"/>
                  <a:t> = .46 GeV,</a:t>
                </a:r>
                <a:r>
                  <a:rPr lang="en-US" sz="1600" dirty="0" smtClean="0">
                    <a:ea typeface="Times New Roman" charset="0"/>
                    <a:cs typeface="Times New Roman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/>
                            <a:ea typeface="Times New Roman" charset="0"/>
                            <a:cs typeface="Times New Roman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/>
                            <a:ea typeface="Times New Roman" charset="0"/>
                            <a:cs typeface="Times New Roman" charset="0"/>
                          </a:rPr>
                          <m:t>sin</m:t>
                        </m:r>
                        <m:r>
                          <a:rPr lang="en-US" sz="1600" b="0" i="0" smtClean="0">
                            <a:latin typeface="Cambria Math"/>
                            <a:ea typeface="Times New Roman" charset="0"/>
                            <a:cs typeface="Times New Roman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sz="1600" b="0" i="0"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α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b="0" i="0"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in</m:t>
                        </m:r>
                      </m:sub>
                    </m:sSub>
                  </m:oMath>
                </a14:m>
                <a:r>
                  <a:rPr lang="en-US" sz="1600" dirty="0" smtClean="0"/>
                  <a:t>) </a:t>
                </a:r>
                <a:r>
                  <a:rPr lang="en-US" sz="1600" dirty="0" smtClean="0"/>
                  <a:t>= 0.0037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 smtClean="0"/>
                  <a:t>1200A P = 7.443 GeV, </a:t>
                </a:r>
                <a:r>
                  <a:rPr lang="el-GR" sz="1600" dirty="0" smtClean="0"/>
                  <a:t>σ</a:t>
                </a:r>
                <a:r>
                  <a:rPr lang="en-US" sz="1600" dirty="0" smtClean="0"/>
                  <a:t> = .33 GeV,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/>
                            <a:ea typeface="Times New Roman" charset="0"/>
                            <a:cs typeface="Times New Roman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/>
                            <a:ea typeface="Times New Roman" charset="0"/>
                            <a:cs typeface="Times New Roman" charset="0"/>
                          </a:rPr>
                          <m:t>sin</m:t>
                        </m:r>
                        <m:r>
                          <a:rPr lang="en-US" sz="1600" b="0" i="0" smtClean="0">
                            <a:latin typeface="Cambria Math"/>
                            <a:ea typeface="Times New Roman" charset="0"/>
                            <a:cs typeface="Times New Roman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sz="1600" b="0" i="0"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α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b="0" i="0"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in</m:t>
                        </m:r>
                      </m:sub>
                    </m:sSub>
                  </m:oMath>
                </a14:m>
                <a:r>
                  <a:rPr lang="en-US" sz="1600" dirty="0" smtClean="0"/>
                  <a:t>)</a:t>
                </a:r>
                <a:r>
                  <a:rPr lang="en-US" sz="1600" dirty="0" smtClean="0"/>
                  <a:t> = 0.004</a:t>
                </a:r>
                <a:endParaRPr lang="ru-RU" sz="16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 smtClean="0"/>
                  <a:t>16</a:t>
                </a:r>
                <a:r>
                  <a:rPr lang="en-US" sz="1600" dirty="0" smtClean="0"/>
                  <a:t>00A P = 7.532 GeV, </a:t>
                </a:r>
                <a:r>
                  <a:rPr lang="el-GR" sz="1600" dirty="0" smtClean="0"/>
                  <a:t>σ</a:t>
                </a:r>
                <a:r>
                  <a:rPr lang="en-US" sz="1600" dirty="0" smtClean="0"/>
                  <a:t> = .24 GeV,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/>
                            <a:ea typeface="Times New Roman" charset="0"/>
                            <a:cs typeface="Times New Roman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/>
                            <a:ea typeface="Times New Roman" charset="0"/>
                            <a:cs typeface="Times New Roman" charset="0"/>
                          </a:rPr>
                          <m:t>sin</m:t>
                        </m:r>
                        <m:r>
                          <a:rPr lang="en-US" sz="1600" b="0" i="0" smtClean="0">
                            <a:latin typeface="Cambria Math"/>
                            <a:ea typeface="Times New Roman" charset="0"/>
                            <a:cs typeface="Times New Roman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sz="1600" b="0" i="0"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α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b="0" i="0"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in</m:t>
                        </m:r>
                      </m:sub>
                    </m:sSub>
                  </m:oMath>
                </a14:m>
                <a:r>
                  <a:rPr lang="en-US" sz="1600" dirty="0" smtClean="0"/>
                  <a:t>)</a:t>
                </a:r>
                <a:r>
                  <a:rPr lang="en-US" sz="1600" dirty="0" smtClean="0"/>
                  <a:t> = 0.007 </a:t>
                </a:r>
                <a:endParaRPr lang="ru-RU" sz="1600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 smtClean="0"/>
                  <a:t>18</a:t>
                </a:r>
                <a:r>
                  <a:rPr lang="en-US" sz="1600" dirty="0" smtClean="0"/>
                  <a:t>00A P = 7.526 GeV, </a:t>
                </a:r>
                <a:r>
                  <a:rPr lang="el-GR" sz="1600" dirty="0" smtClean="0"/>
                  <a:t>σ</a:t>
                </a:r>
                <a:r>
                  <a:rPr lang="en-US" sz="1600" dirty="0" smtClean="0"/>
                  <a:t> = .22 GeV,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/>
                            <a:ea typeface="Times New Roman" charset="0"/>
                            <a:cs typeface="Times New Roman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/>
                            <a:ea typeface="Times New Roman" charset="0"/>
                            <a:cs typeface="Times New Roman" charset="0"/>
                          </a:rPr>
                          <m:t>sin</m:t>
                        </m:r>
                        <m:r>
                          <a:rPr lang="en-US" sz="1600" b="0" i="0" smtClean="0">
                            <a:latin typeface="Cambria Math"/>
                            <a:ea typeface="Times New Roman" charset="0"/>
                            <a:cs typeface="Times New Roman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sz="1600" b="0" i="0"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α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b="0" i="0"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in</m:t>
                        </m:r>
                      </m:sub>
                    </m:sSub>
                  </m:oMath>
                </a14:m>
                <a:r>
                  <a:rPr lang="en-US" sz="1600" dirty="0" smtClean="0"/>
                  <a:t>) = 0.008</a:t>
                </a:r>
                <a:endParaRPr lang="ru-RU" sz="1600" dirty="0" smtClean="0"/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latin typeface="Cambria Math"/>
                            <a:ea typeface="Times New Roman" charset="0"/>
                            <a:cs typeface="Times New Roman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/>
                            <a:ea typeface="Times New Roman" charset="0"/>
                            <a:cs typeface="Times New Roman" charset="0"/>
                          </a:rPr>
                          <m:t>sin</m:t>
                        </m:r>
                        <m:r>
                          <a:rPr lang="en-US" sz="1600" b="0" i="0" smtClean="0">
                            <a:latin typeface="Cambria Math"/>
                            <a:ea typeface="Times New Roman" charset="0"/>
                            <a:cs typeface="Times New Roman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US" sz="1600" b="0" i="0"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α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b="0" i="0">
                            <a:latin typeface="Cambria Math" charset="0"/>
                            <a:ea typeface="Times New Roman" charset="0"/>
                            <a:cs typeface="Times New Roman" charset="0"/>
                          </a:rPr>
                          <m:t>in</m:t>
                        </m:r>
                      </m:sub>
                    </m:sSub>
                  </m:oMath>
                </a14:m>
                <a:r>
                  <a:rPr lang="en-US" sz="1600" dirty="0" smtClean="0"/>
                  <a:t>)</a:t>
                </a:r>
                <a:r>
                  <a:rPr lang="en-US" sz="1600" dirty="0" smtClean="0"/>
                  <a:t> must be </a:t>
                </a:r>
                <a:r>
                  <a:rPr lang="en-US" sz="1600" b="1" dirty="0" smtClean="0"/>
                  <a:t>CONSTANT</a:t>
                </a:r>
                <a:endParaRPr lang="ru-RU" sz="1600" b="1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7944" y="2852936"/>
                <a:ext cx="4940769" cy="1846659"/>
              </a:xfrm>
              <a:prstGeom prst="rect">
                <a:avLst/>
              </a:prstGeom>
              <a:blipFill rotWithShape="1">
                <a:blip r:embed="rId7"/>
                <a:stretch>
                  <a:fillRect l="-617" t="-990" b="-165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46319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and possible ways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Nominal </a:t>
            </a:r>
            <a:r>
              <a:rPr lang="en-US" dirty="0" err="1" smtClean="0"/>
              <a:t>Nuclotron</a:t>
            </a:r>
            <a:r>
              <a:rPr lang="en-US" dirty="0" smtClean="0"/>
              <a:t> beam momentum or energy are given wrong;</a:t>
            </a:r>
          </a:p>
          <a:p>
            <a:r>
              <a:rPr lang="en-US" dirty="0" smtClean="0"/>
              <a:t>The alignment with upstream tracks can give a better picture of </a:t>
            </a:r>
            <a:r>
              <a:rPr lang="en-US" dirty="0" err="1" smtClean="0"/>
              <a:t>alpha_in</a:t>
            </a:r>
            <a:r>
              <a:rPr lang="en-US" dirty="0" smtClean="0"/>
              <a:t>;</a:t>
            </a:r>
          </a:p>
          <a:p>
            <a:r>
              <a:rPr lang="en-US" dirty="0" smtClean="0"/>
              <a:t>The simplest way is to leave FIRST way alignment and to adjust it later if needed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4670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981</TotalTime>
  <Words>818</Words>
  <Application>Microsoft Office PowerPoint</Application>
  <PresentationFormat>Экран (4:3)</PresentationFormat>
  <Paragraphs>145</Paragraphs>
  <Slides>10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 Office</vt:lpstr>
      <vt:lpstr>Acrobat Document</vt:lpstr>
      <vt:lpstr>DCH alignment and beam momentum</vt:lpstr>
      <vt:lpstr>Alignment procedure</vt:lpstr>
      <vt:lpstr>FIRST way</vt:lpstr>
      <vt:lpstr>SECOND way</vt:lpstr>
      <vt:lpstr>THIRD way</vt:lpstr>
      <vt:lpstr>Slope adjustment</vt:lpstr>
      <vt:lpstr>Coordinate adjustment</vt:lpstr>
      <vt:lpstr>Beam momentum estimation procedure</vt:lpstr>
      <vt:lpstr>Conclusions and possible ways</vt:lpstr>
      <vt:lpstr>Run6 Momentum vs. Int(BdL)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DCH alignment</dc:title>
  <dc:creator>Николай Войтишин</dc:creator>
  <cp:lastModifiedBy>Николай Войтишин</cp:lastModifiedBy>
  <cp:revision>13</cp:revision>
  <dcterms:created xsi:type="dcterms:W3CDTF">2022-03-21T19:06:55Z</dcterms:created>
  <dcterms:modified xsi:type="dcterms:W3CDTF">2022-03-22T11:28:03Z</dcterms:modified>
</cp:coreProperties>
</file>